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2192000" cy="6858000"/>
  <p:notesSz cx="6858000" cy="9144000"/>
  <p:embeddedFontLst>
    <p:embeddedFont>
      <p:font typeface="Calibri" panose="020F0502020204030204"/>
      <p:regular r:id="rId58"/>
    </p:embeddedFont>
    <p:embeddedFont>
      <p:font typeface="Be Vietnam Pro"/>
      <p:regular r:id="rId59"/>
    </p:embeddedFont>
    <p:embeddedFont>
      <p:font typeface="Nunito"/>
      <p:regular r:id="rId60"/>
      <p:bold r:id="rId61"/>
      <p:italic r:id="rId62"/>
      <p:boldItalic r:id="rId63"/>
    </p:embeddedFont>
    <p:embeddedFont>
      <p:font typeface="Be Vietnam Pro Black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74A50E0-8615-40A3-A27E-EEC76D437E28}" styleName="Table_0">
    <a:wholeTbl>
      <a:tcTxStyle>
        <a:schemeClr val="dk1"/>
        <a:latin typeface="Calibri"/>
        <a:ea typeface="Calibri"/>
        <a:cs typeface="Calibri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CECE7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CECE7"/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schemeClr val="lt1"/>
        <a:latin typeface="Calibri"/>
        <a:ea typeface="Calibri"/>
        <a:cs typeface="Calibri"/>
      </a:tcTxStyle>
      <a:tcStyle>
        <a:tcBdr/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font" Target="fonts/font7.fntdata"/><Relationship Id="rId63" Type="http://schemas.openxmlformats.org/officeDocument/2006/relationships/font" Target="fonts/font6.fntdata"/><Relationship Id="rId62" Type="http://schemas.openxmlformats.org/officeDocument/2006/relationships/font" Target="fonts/font5.fntdata"/><Relationship Id="rId61" Type="http://schemas.openxmlformats.org/officeDocument/2006/relationships/font" Target="fonts/font4.fntdata"/><Relationship Id="rId60" Type="http://schemas.openxmlformats.org/officeDocument/2006/relationships/font" Target="fonts/font3.fntdata"/><Relationship Id="rId6" Type="http://schemas.openxmlformats.org/officeDocument/2006/relationships/slide" Target="slides/slide3.xml"/><Relationship Id="rId59" Type="http://schemas.openxmlformats.org/officeDocument/2006/relationships/font" Target="fonts/font2.fntdata"/><Relationship Id="rId58" Type="http://schemas.openxmlformats.org/officeDocument/2006/relationships/font" Target="fonts/font1.fntdata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3" name="Google Shape;283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" name="Google Shape;305;p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" name="Google Shape;315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" name="Google Shape;325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9" name="Google Shape;379;p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5" name="Google Shape;395;p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8" name="Google Shape;428;p2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p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4" name="Google Shape;454;p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8" name="Google Shape;468;p2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7" name="Google Shape;477;p3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8" name="Google Shape;488;p3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" name="Google Shape;496;p3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0" name="Google Shape;510;p3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3" name="Google Shape;523;p3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5" name="Google Shape;535;p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2" name="Google Shape;542;p3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5" name="Google Shape;555;p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6" name="Google Shape;566;p3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6" name="Google Shape;576;p3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8" name="Google Shape;588;p4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0" name="Google Shape;600;p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4" name="Google Shape;614;p4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4" name="Google Shape;624;p4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1" name="Google Shape;641;p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0" name="Google Shape;660;p4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6" name="Google Shape;676;p4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8" name="Google Shape;688;p4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5" name="Google Shape;695;p4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6" name="Google Shape;716;p4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0" name="Google Shape;730;p5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6" name="Google Shape;746;p5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3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3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5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6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7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7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8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7" name="Google Shape;47;p58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8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9" name="Google Shape;49;p58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0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1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1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5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4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1"/>
          <a:srcRect t="48898" r="1316" b="14992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 Vietnam Pro"/>
              <a:buNone/>
            </a:pPr>
            <a:r>
              <a:rPr lang="en-US" sz="4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Coffee </a:t>
            </a:r>
            <a:br>
              <a:rPr lang="en-US" sz="4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</a:br>
            <a:r>
              <a:rPr lang="en-US" sz="4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Shop</a:t>
            </a:r>
            <a:endParaRPr lang="en-US" sz="4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2" name="Google Shape;92;p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0"/>
          <p:cNvPicPr preferRelativeResize="0"/>
          <p:nvPr/>
        </p:nvPicPr>
        <p:blipFill rotWithShape="1">
          <a:blip r:embed="rId1"/>
          <a:srcRect t="16777" r="58951"/>
          <a:stretch>
            <a:fillRect/>
          </a:stretch>
        </p:blipFill>
        <p:spPr>
          <a:xfrm>
            <a:off x="1988392" y="1068636"/>
            <a:ext cx="7750517" cy="48290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/>
        </p:nvSpPr>
        <p:spPr>
          <a:xfrm>
            <a:off x="534468" y="5526446"/>
            <a:ext cx="11123064" cy="54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Tỷ trọng doanh thu theo các nhóm sản phẩm</a:t>
            </a:r>
            <a:endParaRPr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9" name="Google Shape;199;p10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437070" y="3512464"/>
            <a:ext cx="1355308" cy="170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0" descr="A coffee bean with chocolate syrup flowing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602855">
            <a:off x="3182571" y="-95230"/>
            <a:ext cx="1144554" cy="216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0" descr="A croissants on a plat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35985" y="1213200"/>
            <a:ext cx="2229578" cy="222957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/>
          <p:cNvSpPr txBox="1"/>
          <p:nvPr/>
        </p:nvSpPr>
        <p:spPr>
          <a:xfrm>
            <a:off x="534468" y="5898937"/>
            <a:ext cx="11123064" cy="54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Thức uống đang đóng góp doanh thu chính</a:t>
            </a:r>
            <a:endParaRPr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/>
          <p:nvPr/>
        </p:nvSpPr>
        <p:spPr>
          <a:xfrm>
            <a:off x="534468" y="575125"/>
            <a:ext cx="2734512" cy="484306"/>
          </a:xfrm>
          <a:prstGeom prst="roundRect">
            <a:avLst>
              <a:gd name="adj" fmla="val 16667"/>
            </a:avLst>
          </a:prstGeom>
          <a:solidFill>
            <a:srgbClr val="ED1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534468" y="-234969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 Pro"/>
              <a:buNone/>
            </a:pPr>
            <a:r>
              <a:rPr lang="en-US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Tổng quan Doanh Thu</a:t>
            </a:r>
            <a:endParaRPr lang="en-US"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534468" y="5829652"/>
            <a:ext cx="11123064" cy="54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Trà, Cà Phê, Bánh: </a:t>
            </a: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Các nhóm sản phẩm đang </a:t>
            </a:r>
            <a:r>
              <a:rPr lang="en-US" sz="18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mang lại doanh thu chính</a:t>
            </a: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 cho công ty</a:t>
            </a:r>
            <a:endParaRPr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0" name="Google Shape;210;p11"/>
          <p:cNvPicPr preferRelativeResize="0"/>
          <p:nvPr/>
        </p:nvPicPr>
        <p:blipFill rotWithShape="1">
          <a:blip r:embed="rId1"/>
          <a:srcRect l="39731"/>
          <a:stretch>
            <a:fillRect/>
          </a:stretch>
        </p:blipFill>
        <p:spPr>
          <a:xfrm>
            <a:off x="963284" y="1362315"/>
            <a:ext cx="9132983" cy="465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1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176724" y="3512464"/>
            <a:ext cx="1355308" cy="170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1" descr="A coffee bean with chocolate syrup flowing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602855">
            <a:off x="-6431223" y="-95230"/>
            <a:ext cx="1144554" cy="216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 descr="A croissants on a plat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8177809" y="1213200"/>
            <a:ext cx="2229578" cy="222957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1"/>
          <p:cNvSpPr txBox="1"/>
          <p:nvPr/>
        </p:nvSpPr>
        <p:spPr>
          <a:xfrm>
            <a:off x="7547672" y="5526446"/>
            <a:ext cx="11123064" cy="54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Tỷ trọng doanh thu theo các nhóm sản phẩm</a:t>
            </a:r>
            <a:endParaRPr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5" name="Google Shape;215;p11"/>
          <p:cNvSpPr txBox="1"/>
          <p:nvPr/>
        </p:nvSpPr>
        <p:spPr>
          <a:xfrm>
            <a:off x="7547672" y="5898937"/>
            <a:ext cx="11123064" cy="54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Thức uống đang đóng góp doanh thu chính</a:t>
            </a:r>
            <a:endParaRPr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6" name="Google Shape;216;p1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3862" y="8654718"/>
            <a:ext cx="7899427" cy="587393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/>
          <p:nvPr/>
        </p:nvSpPr>
        <p:spPr>
          <a:xfrm>
            <a:off x="-445222" y="-9500828"/>
            <a:ext cx="4118336" cy="7200900"/>
          </a:xfrm>
          <a:prstGeom prst="rect">
            <a:avLst/>
          </a:prstGeom>
          <a:solidFill>
            <a:srgbClr val="8E3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11"/>
          <p:cNvSpPr txBox="1"/>
          <p:nvPr>
            <p:ph type="ctrTitle"/>
          </p:nvPr>
        </p:nvSpPr>
        <p:spPr>
          <a:xfrm>
            <a:off x="58365" y="-7639460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 Vietnam Pro Black"/>
              <a:buNone/>
            </a:pPr>
            <a:r>
              <a:rPr lang="en-US" sz="4000" b="1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DOANH THU</a:t>
            </a:r>
            <a:br>
              <a:rPr lang="en-US" sz="4000" b="1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</a:br>
            <a:r>
              <a:rPr lang="en-US" sz="4000" b="1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SẢN PHẨM</a:t>
            </a:r>
            <a:endParaRPr lang="en-US" sz="4000" b="1">
              <a:solidFill>
                <a:schemeClr val="lt1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73862" y="492034"/>
            <a:ext cx="7899427" cy="5873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2"/>
          <p:cNvSpPr/>
          <p:nvPr/>
        </p:nvSpPr>
        <p:spPr>
          <a:xfrm>
            <a:off x="-445222" y="0"/>
            <a:ext cx="4118336" cy="7200900"/>
          </a:xfrm>
          <a:prstGeom prst="rect">
            <a:avLst/>
          </a:prstGeom>
          <a:solidFill>
            <a:srgbClr val="8E3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12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" name="Google Shape;227;p12"/>
          <p:cNvSpPr txBox="1"/>
          <p:nvPr>
            <p:ph type="ctrTitle"/>
          </p:nvPr>
        </p:nvSpPr>
        <p:spPr>
          <a:xfrm>
            <a:off x="58365" y="1861368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 Vietnam Pro Black"/>
              <a:buNone/>
            </a:pPr>
            <a:r>
              <a:rPr lang="en-US" sz="4000" b="1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DOANH THU</a:t>
            </a:r>
            <a:br>
              <a:rPr lang="en-US" sz="4000" b="1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</a:br>
            <a:r>
              <a:rPr lang="en-US" sz="4000" b="1">
                <a:solidFill>
                  <a:schemeClr val="lt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rPr>
              <a:t>SẢN PHẨM</a:t>
            </a:r>
            <a:endParaRPr lang="en-US" sz="4000" b="1">
              <a:solidFill>
                <a:schemeClr val="lt1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pic>
        <p:nvPicPr>
          <p:cNvPr id="228" name="Google Shape;228;p12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51681" y="3800093"/>
            <a:ext cx="2036590" cy="25658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229" name="Google Shape;229;p12" descr="A croissants on a plat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70578" y="4667373"/>
            <a:ext cx="2229578" cy="2229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230" name="Google Shape;230;p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10415485" y="3800093"/>
            <a:ext cx="8433407" cy="301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326262" y="644434"/>
            <a:ext cx="7899427" cy="587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3"/>
          <p:cNvPicPr preferRelativeResize="0"/>
          <p:nvPr/>
        </p:nvPicPr>
        <p:blipFill rotWithShape="1">
          <a:blip r:embed="rId1"/>
          <a:srcRect b="50000"/>
          <a:stretch>
            <a:fillRect/>
          </a:stretch>
        </p:blipFill>
        <p:spPr>
          <a:xfrm>
            <a:off x="-151416" y="353379"/>
            <a:ext cx="7899427" cy="293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 rotWithShape="1">
          <a:blip r:embed="rId2"/>
          <a:srcRect b="49522"/>
          <a:stretch>
            <a:fillRect/>
          </a:stretch>
        </p:blipFill>
        <p:spPr>
          <a:xfrm>
            <a:off x="207815" y="3657600"/>
            <a:ext cx="5045372" cy="312165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3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0" name="Google Shape;240;p13" descr="A cup of iced coffe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29867" y="183479"/>
            <a:ext cx="5514973" cy="69482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241" name="Google Shape;241;p13"/>
          <p:cNvSpPr/>
          <p:nvPr/>
        </p:nvSpPr>
        <p:spPr>
          <a:xfrm>
            <a:off x="587829" y="1317171"/>
            <a:ext cx="6564085" cy="40277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783771" y="4624662"/>
            <a:ext cx="4085837" cy="46114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" name="Google Shape;248;p14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9" name="Google Shape;249;p14"/>
          <p:cNvSpPr txBox="1"/>
          <p:nvPr>
            <p:ph type="ctrTitle"/>
          </p:nvPr>
        </p:nvSpPr>
        <p:spPr>
          <a:xfrm>
            <a:off x="729970" y="2398262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"/>
              <a:buNone/>
            </a:pPr>
            <a:r>
              <a:rPr lang="en-US" sz="4800" b="1">
                <a:latin typeface="Nunito"/>
                <a:ea typeface="Nunito"/>
                <a:cs typeface="Nunito"/>
                <a:sym typeface="Nunito"/>
              </a:rPr>
              <a:t>5.5% </a:t>
            </a:r>
            <a:r>
              <a:rPr lang="en-US" sz="1800">
                <a:solidFill>
                  <a:srgbClr val="A64B2A"/>
                </a:solidFill>
                <a:latin typeface="Nunito"/>
                <a:ea typeface="Nunito"/>
                <a:cs typeface="Nunito"/>
                <a:sym typeface="Nunito"/>
              </a:rPr>
              <a:t>chênh lệch giá!</a:t>
            </a:r>
            <a:endParaRPr lang="en-US" sz="1800">
              <a:solidFill>
                <a:srgbClr val="A64B2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0" name="Google Shape;250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615720" y="863127"/>
            <a:ext cx="7899427" cy="587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4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28155" y="1861368"/>
            <a:ext cx="5299543" cy="66768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252" name="Google Shape;252;p14" descr="A croissants on a plat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3777706" y="6858000"/>
            <a:ext cx="2229578" cy="2229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253" name="Google Shape;253;p14"/>
          <p:cNvSpPr txBox="1"/>
          <p:nvPr/>
        </p:nvSpPr>
        <p:spPr>
          <a:xfrm>
            <a:off x="210765" y="2013768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</a:pPr>
            <a:endParaRPr sz="4000" b="1">
              <a:solidFill>
                <a:srgbClr val="A64B2A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619349" y="1555017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B2A"/>
              </a:buClr>
              <a:buSzPts val="4000"/>
              <a:buFont typeface="Nunito"/>
              <a:buNone/>
            </a:pPr>
            <a:r>
              <a:rPr lang="en-US" sz="4000" b="1" i="0" u="none" strike="noStrike">
                <a:solidFill>
                  <a:srgbClr val="A64B2A"/>
                </a:solidFill>
                <a:latin typeface="Nunito"/>
                <a:ea typeface="Nunito"/>
                <a:cs typeface="Nunito"/>
                <a:sym typeface="Nunito"/>
              </a:rPr>
              <a:t>Giá bán quyết định cuộc chơi!</a:t>
            </a:r>
            <a:endParaRPr sz="4000" b="1">
              <a:solidFill>
                <a:srgbClr val="A64B2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0" name="Google Shape;260;p15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1" name="Google Shape;261;p15"/>
          <p:cNvSpPr txBox="1"/>
          <p:nvPr>
            <p:ph type="ctrTitle"/>
          </p:nvPr>
        </p:nvSpPr>
        <p:spPr>
          <a:xfrm>
            <a:off x="486130" y="-2539359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"/>
              <a:buNone/>
            </a:pPr>
            <a:r>
              <a:rPr lang="en-US" sz="4800" b="1">
                <a:latin typeface="Nunito"/>
                <a:ea typeface="Nunito"/>
                <a:cs typeface="Nunito"/>
                <a:sym typeface="Nunito"/>
              </a:rPr>
              <a:t>5.5% </a:t>
            </a:r>
            <a:r>
              <a:rPr lang="en-US" sz="1800">
                <a:solidFill>
                  <a:srgbClr val="A64B2A"/>
                </a:solidFill>
                <a:latin typeface="Nunito"/>
                <a:ea typeface="Nunito"/>
                <a:cs typeface="Nunito"/>
                <a:sym typeface="Nunito"/>
              </a:rPr>
              <a:t>chênh lệch giá!</a:t>
            </a:r>
            <a:endParaRPr lang="en-US" sz="1800">
              <a:solidFill>
                <a:srgbClr val="A64B2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2" name="Google Shape;262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615720" y="863127"/>
            <a:ext cx="7899427" cy="587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173712" y="1479779"/>
            <a:ext cx="8345637" cy="105145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264" name="Google Shape;264;p15" descr="A croissants on a plat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3777706" y="6858000"/>
            <a:ext cx="2229578" cy="2229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265" name="Google Shape;265;p15"/>
          <p:cNvSpPr txBox="1"/>
          <p:nvPr/>
        </p:nvSpPr>
        <p:spPr>
          <a:xfrm>
            <a:off x="210765" y="2013768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</a:pPr>
            <a:endParaRPr sz="4000" b="1">
              <a:solidFill>
                <a:srgbClr val="A64B2A"/>
              </a:solidFill>
              <a:latin typeface="Be Vietnam Pro Black"/>
              <a:ea typeface="Be Vietnam Pro Black"/>
              <a:cs typeface="Be Vietnam Pro Black"/>
              <a:sym typeface="Be Vietnam Pro Black"/>
            </a:endParaRPr>
          </a:p>
        </p:txBody>
      </p:sp>
      <p:sp>
        <p:nvSpPr>
          <p:cNvPr id="266" name="Google Shape;266;p15"/>
          <p:cNvSpPr txBox="1"/>
          <p:nvPr/>
        </p:nvSpPr>
        <p:spPr>
          <a:xfrm>
            <a:off x="375509" y="-3731716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B2A"/>
              </a:buClr>
              <a:buSzPts val="4000"/>
              <a:buFont typeface="Nunito"/>
              <a:buNone/>
            </a:pPr>
            <a:r>
              <a:rPr lang="en-US" sz="4000" b="1" i="0" u="none" strike="noStrike">
                <a:solidFill>
                  <a:srgbClr val="A64B2A"/>
                </a:solidFill>
                <a:latin typeface="Nunito"/>
                <a:ea typeface="Nunito"/>
                <a:cs typeface="Nunito"/>
                <a:sym typeface="Nunito"/>
              </a:rPr>
              <a:t>Giá bán quyết định cuộc chơi!</a:t>
            </a:r>
            <a:endParaRPr sz="4000" b="1">
              <a:solidFill>
                <a:srgbClr val="A64B2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7" name="Google Shape;267;p15"/>
          <p:cNvSpPr txBox="1"/>
          <p:nvPr/>
        </p:nvSpPr>
        <p:spPr>
          <a:xfrm>
            <a:off x="7265596" y="2684903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B2A"/>
              </a:buClr>
              <a:buSzPts val="4400"/>
              <a:buFont typeface="Nunito"/>
              <a:buNone/>
            </a:pPr>
            <a:r>
              <a:rPr lang="en-US" sz="4400" b="1">
                <a:solidFill>
                  <a:srgbClr val="A64B2A"/>
                </a:solidFill>
                <a:latin typeface="Nunito"/>
                <a:ea typeface="Nunito"/>
                <a:cs typeface="Nunito"/>
                <a:sym typeface="Nunito"/>
              </a:rPr>
              <a:t>TỔNG QUAN </a:t>
            </a:r>
            <a:endParaRPr lang="en-US" sz="4400" b="1">
              <a:solidFill>
                <a:srgbClr val="A64B2A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B2A"/>
              </a:buClr>
              <a:buSzPts val="4400"/>
              <a:buFont typeface="Nunito"/>
              <a:buNone/>
            </a:pPr>
            <a:r>
              <a:rPr lang="en-US" sz="4400" b="1">
                <a:solidFill>
                  <a:srgbClr val="A64B2A"/>
                </a:solidFill>
                <a:latin typeface="Nunito"/>
                <a:ea typeface="Nunito"/>
                <a:cs typeface="Nunito"/>
                <a:sym typeface="Nunito"/>
              </a:rPr>
              <a:t>CÁC CỬA HÀNG</a:t>
            </a:r>
            <a:endParaRPr lang="en-US" sz="4400" b="1">
              <a:solidFill>
                <a:srgbClr val="A64B2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7719657" y="2340193"/>
            <a:ext cx="6849865" cy="427955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 txBox="1"/>
          <p:nvPr/>
        </p:nvSpPr>
        <p:spPr>
          <a:xfrm>
            <a:off x="-7507111" y="317525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Be Vietnam Pro"/>
              <a:buNone/>
            </a:pPr>
            <a:r>
              <a:rPr lang="en-US" sz="4000" b="1">
                <a:solidFill>
                  <a:srgbClr val="FF0000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Cửa Hàng Số 8</a:t>
            </a:r>
            <a:endParaRPr lang="en-US" sz="4000" b="1">
              <a:solidFill>
                <a:srgbClr val="FF000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70" name="Google Shape;270;p15"/>
          <p:cNvSpPr txBox="1"/>
          <p:nvPr/>
        </p:nvSpPr>
        <p:spPr>
          <a:xfrm>
            <a:off x="-7507111" y="5054349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Khung giờ cao điểm: 08:00 – 11:00</a:t>
            </a:r>
            <a:endParaRPr lang="en-US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Quán đông khách hơn vào buổi sáng</a:t>
            </a:r>
            <a:endParaRPr sz="1800" i="0" u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"/>
          <p:cNvSpPr/>
          <p:nvPr/>
        </p:nvSpPr>
        <p:spPr>
          <a:xfrm>
            <a:off x="-927209" y="-8969833"/>
            <a:ext cx="5486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410251" y="-596873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Be Vietnam Pro"/>
              <a:buNone/>
            </a:pPr>
            <a:r>
              <a:rPr lang="en-US" sz="4000" b="1">
                <a:solidFill>
                  <a:srgbClr val="FF0000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Cửa Hàng Số 8</a:t>
            </a:r>
            <a:endParaRPr lang="en-US" sz="4000" b="1">
              <a:solidFill>
                <a:srgbClr val="FF000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410251" y="4139951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Khung giờ cao điểm: 08:00 – 11:00</a:t>
            </a:r>
            <a:endParaRPr lang="en-US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Quán đông khách hơn vào buổi sáng</a:t>
            </a:r>
            <a:endParaRPr sz="1800" i="0" u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8" name="Google Shape;278;p16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07589" y="1716724"/>
            <a:ext cx="3165864" cy="39886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279" name="Google Shape;279;p16" descr="A croissants on a plat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40522" y="3460772"/>
            <a:ext cx="3465862" cy="34658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280" name="Google Shape;280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4807" y="1642741"/>
            <a:ext cx="6591958" cy="402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/>
          <p:nvPr/>
        </p:nvSpPr>
        <p:spPr>
          <a:xfrm>
            <a:off x="-927209" y="-8969833"/>
            <a:ext cx="5486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410251" y="-596873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Be Vietnam Pro"/>
              <a:buNone/>
            </a:pPr>
            <a:r>
              <a:rPr lang="en-US" sz="4000" b="1">
                <a:solidFill>
                  <a:srgbClr val="FF0000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Cửa Hàng Số 3</a:t>
            </a:r>
            <a:endParaRPr lang="en-US" sz="4000" b="1">
              <a:solidFill>
                <a:srgbClr val="FF000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287" name="Google Shape;287;p17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31603" y="1308484"/>
            <a:ext cx="5714262" cy="71993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288" name="Google Shape;288;p17" descr="A croissants on a plat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67420" y="6972587"/>
            <a:ext cx="3465862" cy="34658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289" name="Google Shape;289;p17"/>
          <p:cNvSpPr txBox="1"/>
          <p:nvPr/>
        </p:nvSpPr>
        <p:spPr>
          <a:xfrm>
            <a:off x="338691" y="4108236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Khung giờ cao điểm: 08:00 – 11:00</a:t>
            </a:r>
            <a:endParaRPr lang="en-US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Không có nhiều sự chênh lệch giữa sáng và tối.</a:t>
            </a:r>
            <a:endParaRPr sz="1800" i="0" u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0" name="Google Shape;290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5616" y="1308484"/>
            <a:ext cx="6524626" cy="448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705" y="-5349594"/>
            <a:ext cx="6849865" cy="427955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7"/>
          <p:cNvSpPr txBox="1"/>
          <p:nvPr/>
        </p:nvSpPr>
        <p:spPr>
          <a:xfrm>
            <a:off x="410251" y="-7372262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Be Vietnam Pro"/>
              <a:buNone/>
            </a:pPr>
            <a:r>
              <a:rPr lang="en-US" sz="4000" b="1">
                <a:solidFill>
                  <a:srgbClr val="FF0000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Cửa Hàng Số 8</a:t>
            </a:r>
            <a:endParaRPr lang="en-US" sz="4000" b="1">
              <a:solidFill>
                <a:srgbClr val="FF000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93" name="Google Shape;293;p17"/>
          <p:cNvSpPr txBox="1"/>
          <p:nvPr/>
        </p:nvSpPr>
        <p:spPr>
          <a:xfrm>
            <a:off x="410251" y="-2635438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Khung giờ cao điểm: 08:00 – 11:00</a:t>
            </a:r>
            <a:endParaRPr lang="en-US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Quán đông khách hơn vào buổi sáng</a:t>
            </a:r>
            <a:endParaRPr sz="1800" i="0" u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/>
          <p:nvPr/>
        </p:nvSpPr>
        <p:spPr>
          <a:xfrm>
            <a:off x="7593566" y="-518686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Be Vietnam Pro"/>
              <a:buNone/>
            </a:pPr>
            <a:r>
              <a:rPr lang="en-US" sz="4000" b="1">
                <a:solidFill>
                  <a:srgbClr val="FF0000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Cửa Hàng Số 5</a:t>
            </a:r>
            <a:endParaRPr lang="en-US" sz="4000" b="1">
              <a:solidFill>
                <a:srgbClr val="FF0000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99" name="Google Shape;299;p18"/>
          <p:cNvSpPr txBox="1"/>
          <p:nvPr/>
        </p:nvSpPr>
        <p:spPr>
          <a:xfrm>
            <a:off x="6588087" y="5403757"/>
            <a:ext cx="4919394" cy="929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Khung giờ hoạt động: 01:00 - 20:00</a:t>
            </a:r>
            <a:endParaRPr lang="en-US" sz="1800" b="0" i="0" u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Khung giờ cao điểm: 08:00 - 11:00</a:t>
            </a:r>
            <a:endParaRPr lang="en-US" sz="1800" b="0" i="0" u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Khung giờ sáng đông hơn khung giờ tối. </a:t>
            </a:r>
            <a:endParaRPr lang="en-US" sz="1800" b="0" i="0" u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0" name="Google Shape;300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437757" y="1339598"/>
            <a:ext cx="7350866" cy="389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8" descr="A cup of iced coffee&#10;&#10;Description automatically generated"/>
          <p:cNvPicPr preferRelativeResize="0"/>
          <p:nvPr/>
        </p:nvPicPr>
        <p:blipFill rotWithShape="1">
          <a:blip r:embed="rId2">
            <a:alphaModFix amt="30000"/>
          </a:blip>
          <a:srcRect/>
          <a:stretch>
            <a:fillRect/>
          </a:stretch>
        </p:blipFill>
        <p:spPr>
          <a:xfrm>
            <a:off x="-2291674" y="1771650"/>
            <a:ext cx="3273548" cy="3957201"/>
          </a:xfrm>
          <a:prstGeom prst="rect">
            <a:avLst/>
          </a:prstGeom>
          <a:noFill/>
          <a:ln>
            <a:noFill/>
          </a:ln>
          <a:effectLst>
            <a:outerShdw blurRad="292100" dist="38100" dir="2700000" sx="102000" sy="102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2" name="Google Shape;302;p18" descr="A plastic cup with a drink in i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2085055" y="-582126"/>
            <a:ext cx="8673142" cy="773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"/>
          <p:cNvSpPr/>
          <p:nvPr/>
        </p:nvSpPr>
        <p:spPr>
          <a:xfrm>
            <a:off x="13794631" y="0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8" name="Google Shape;308;p19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9" name="Google Shape;309;p19"/>
          <p:cNvSpPr txBox="1"/>
          <p:nvPr>
            <p:ph type="ctrTitle"/>
          </p:nvPr>
        </p:nvSpPr>
        <p:spPr>
          <a:xfrm>
            <a:off x="1106612" y="2935478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0.25%</a:t>
            </a:r>
            <a:br>
              <a:rPr lang="en-US" sz="40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20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0" name="Google Shape;310;p19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848029" y="1298174"/>
            <a:ext cx="4104009" cy="4961097"/>
          </a:xfrm>
          <a:prstGeom prst="rect">
            <a:avLst/>
          </a:prstGeom>
          <a:noFill/>
          <a:ln>
            <a:noFill/>
          </a:ln>
          <a:effectLst>
            <a:outerShdw blurRad="241300" dist="38100" dir="2700000" sx="102000" sy="102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1" name="Google Shape;311;p19"/>
          <p:cNvSpPr txBox="1"/>
          <p:nvPr/>
        </p:nvSpPr>
        <p:spPr>
          <a:xfrm>
            <a:off x="1239962" y="2651452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291F"/>
              </a:buClr>
              <a:buSzPts val="2400"/>
              <a:buFont typeface="Nunito"/>
              <a:buNone/>
            </a:pPr>
            <a:r>
              <a:rPr lang="en-US" sz="2400" b="1">
                <a:solidFill>
                  <a:srgbClr val="53291F"/>
                </a:solidFill>
                <a:latin typeface="Nunito"/>
                <a:ea typeface="Nunito"/>
                <a:cs typeface="Nunito"/>
                <a:sym typeface="Nunito"/>
              </a:rPr>
              <a:t>Tổng Doanh Thu Trước 06:00</a:t>
            </a:r>
            <a:endParaRPr lang="en-US" sz="2400" b="1">
              <a:solidFill>
                <a:srgbClr val="53291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1239962" y="900529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291F"/>
              </a:buClr>
              <a:buSzPts val="2400"/>
              <a:buFont typeface="Nunito"/>
              <a:buNone/>
            </a:pPr>
            <a:r>
              <a:rPr lang="en-US" sz="2400" b="1">
                <a:solidFill>
                  <a:srgbClr val="53291F"/>
                </a:solidFill>
                <a:latin typeface="Nunito"/>
                <a:ea typeface="Nunito"/>
                <a:cs typeface="Nunito"/>
                <a:sym typeface="Nunito"/>
              </a:rPr>
              <a:t>Cửa hàng số 3</a:t>
            </a:r>
            <a:endParaRPr lang="en-US" sz="2400" b="1">
              <a:solidFill>
                <a:srgbClr val="53291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248420" y="243662"/>
            <a:ext cx="2719443" cy="484306"/>
          </a:xfrm>
          <a:prstGeom prst="roundRect">
            <a:avLst>
              <a:gd name="adj" fmla="val 16667"/>
            </a:avLst>
          </a:prstGeom>
          <a:solidFill>
            <a:srgbClr val="ED1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57661" y="375627"/>
            <a:ext cx="2610202" cy="48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DATA DICTIONARY</a:t>
            </a:r>
            <a:endParaRPr lang="en-US" sz="2400" b="1" i="0" u="none" strike="noStrike" cap="none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16429" y="5913399"/>
            <a:ext cx="11375571" cy="84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endParaRPr sz="1600" b="1" i="0" u="none" strike="noStrike" cap="none">
              <a:solidFill>
                <a:srgbClr val="26262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228975" y="1928813"/>
            <a:ext cx="5734050" cy="300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57661" y="1193795"/>
            <a:ext cx="11293667" cy="447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8" name="Google Shape;318;p20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9" name="Google Shape;319;p20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20"/>
          <p:cNvSpPr txBox="1"/>
          <p:nvPr>
            <p:ph type="ctrTitle"/>
          </p:nvPr>
        </p:nvSpPr>
        <p:spPr>
          <a:xfrm>
            <a:off x="6065761" y="2862401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unito"/>
              <a:buNone/>
            </a:pPr>
            <a:r>
              <a:rPr lang="en-US" sz="9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OFFER</a:t>
            </a:r>
            <a:br>
              <a:rPr lang="en-US" sz="4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1" name="Google Shape;321;p20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686696" y="803827"/>
            <a:ext cx="7507740" cy="90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0"/>
          <p:cNvSpPr txBox="1"/>
          <p:nvPr/>
        </p:nvSpPr>
        <p:spPr>
          <a:xfrm>
            <a:off x="6122176" y="2638588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OPERATION HOUR: 06:00 – 21:00</a:t>
            </a:r>
            <a:endParaRPr lang="en-US" sz="24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/>
          <p:nvPr/>
        </p:nvSpPr>
        <p:spPr>
          <a:xfrm>
            <a:off x="0" y="-3329135"/>
            <a:ext cx="12192000" cy="6858000"/>
          </a:xfrm>
          <a:prstGeom prst="rect">
            <a:avLst/>
          </a:prstGeom>
          <a:solidFill>
            <a:srgbClr val="5322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8" name="Google Shape;328;p21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21"/>
          <p:cNvSpPr txBox="1"/>
          <p:nvPr>
            <p:ph type="ctrTitle"/>
          </p:nvPr>
        </p:nvSpPr>
        <p:spPr>
          <a:xfrm>
            <a:off x="4371823" y="1000943"/>
            <a:ext cx="3448353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unito"/>
              <a:buNone/>
            </a:pPr>
            <a:r>
              <a:rPr lang="en-US" sz="9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2250</a:t>
            </a:r>
            <a:br>
              <a:rPr lang="en-US" sz="4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1" name="Google Shape;331;p21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42130" y="2655573"/>
            <a:ext cx="7507740" cy="90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/>
          <p:nvPr/>
        </p:nvSpPr>
        <p:spPr>
          <a:xfrm>
            <a:off x="3693677" y="707029"/>
            <a:ext cx="5352352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Tổng Số Khách Trong Tệp Dữ Liệu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836675" y="-548315"/>
            <a:ext cx="10515600" cy="334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Font typeface="Nunito"/>
              <a:buNone/>
            </a:pPr>
            <a:r>
              <a:rPr lang="en-US" sz="5200" b="1">
                <a:solidFill>
                  <a:srgbClr val="C00000"/>
                </a:solidFill>
                <a:latin typeface="Nunito"/>
                <a:ea typeface="Nunito"/>
                <a:cs typeface="Nunito"/>
                <a:sym typeface="Nunito"/>
              </a:rPr>
              <a:t>Gender</a:t>
            </a:r>
            <a:endParaRPr lang="en-US" sz="5200" b="1">
              <a:solidFill>
                <a:srgbClr val="C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39" name="Google Shape;339;p22"/>
          <p:cNvGrpSpPr/>
          <p:nvPr/>
        </p:nvGrpSpPr>
        <p:grpSpPr>
          <a:xfrm>
            <a:off x="2976759" y="2005844"/>
            <a:ext cx="8385146" cy="1165766"/>
            <a:chOff x="-726809" y="4028804"/>
            <a:chExt cx="13770721" cy="2292939"/>
          </a:xfrm>
        </p:grpSpPr>
        <p:pic>
          <p:nvPicPr>
            <p:cNvPr id="340" name="Google Shape;340;p22" descr="Woman with solid fill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596690" y="4091257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2" descr="Man with solid fill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819197" y="4060065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2" descr="Man with solid fill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157536" y="4060065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2" descr="Woman with solid fill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433292" y="4060065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2" descr="Man with solid fill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771631" y="4044821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2" descr="Man with solid fill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047387" y="4091257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2" descr="Woman with solid fill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356130" y="4059996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2" descr="Man with solid fill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9663177" y="4028804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2" descr="Man with solid fill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813426" y="4028804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2" descr="Woman with solid fill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-726809" y="4059996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22"/>
          <p:cNvGrpSpPr/>
          <p:nvPr/>
        </p:nvGrpSpPr>
        <p:grpSpPr>
          <a:xfrm>
            <a:off x="2976759" y="3474822"/>
            <a:ext cx="8385146" cy="1190075"/>
            <a:chOff x="-726809" y="4028804"/>
            <a:chExt cx="13770721" cy="2340752"/>
          </a:xfrm>
        </p:grpSpPr>
        <p:pic>
          <p:nvPicPr>
            <p:cNvPr id="351" name="Google Shape;351;p22" descr="Woman with solid fill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851378" y="4041508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2" descr="Woman with solid fill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96690" y="4091257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2" descr="Man with solid fill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463736" y="4139070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2" descr="Man with solid fill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157536" y="4060065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2" descr="Man with solid fill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771631" y="4044821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2" descr="Man with solid fill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047387" y="4091257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2" descr="Woman with solid fill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356130" y="4059996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2" descr="Man with solid fill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9663177" y="4028804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22" descr="Man with solid fill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813426" y="4028804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22" descr="Woman with solid fill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726809" y="4059996"/>
              <a:ext cx="2230486" cy="22304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1" name="Google Shape;361;p22" descr="Woman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82652" y="4962663"/>
            <a:ext cx="1358168" cy="113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2" descr="Man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27051" y="4946805"/>
            <a:ext cx="1358168" cy="113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2" descr="Man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41980" y="4946805"/>
            <a:ext cx="1358168" cy="113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2" descr="Woman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18802" y="4946805"/>
            <a:ext cx="1358168" cy="113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 descr="Man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33732" y="4939054"/>
            <a:ext cx="1358168" cy="113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2" descr="Man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10554" y="4962663"/>
            <a:ext cx="1358168" cy="113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 descr="Woman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07462" y="4946769"/>
            <a:ext cx="1358168" cy="113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2" descr="Man with solid fill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303338" y="4930911"/>
            <a:ext cx="1358168" cy="113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 descr="Man with solid fill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03737" y="4930911"/>
            <a:ext cx="1358168" cy="113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 descr="Woman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76759" y="4946769"/>
            <a:ext cx="1358168" cy="113401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2"/>
          <p:cNvSpPr txBox="1"/>
          <p:nvPr>
            <p:ph type="ctrTitle"/>
          </p:nvPr>
        </p:nvSpPr>
        <p:spPr>
          <a:xfrm>
            <a:off x="410893" y="1301389"/>
            <a:ext cx="3001688" cy="191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635C"/>
              </a:buClr>
              <a:buSzPts val="6000"/>
              <a:buFont typeface="Nunito"/>
              <a:buNone/>
            </a:pPr>
            <a:r>
              <a:rPr lang="en-US" b="1">
                <a:solidFill>
                  <a:srgbClr val="F6635C"/>
                </a:solidFill>
                <a:latin typeface="Nunito"/>
                <a:ea typeface="Nunito"/>
                <a:cs typeface="Nunito"/>
                <a:sym typeface="Nunito"/>
              </a:rPr>
              <a:t>43.4% </a:t>
            </a:r>
            <a:br>
              <a:rPr lang="en-US" b="1">
                <a:solidFill>
                  <a:srgbClr val="F6635C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2000" b="1">
                <a:solidFill>
                  <a:srgbClr val="F6635C"/>
                </a:solidFill>
                <a:latin typeface="Nunito"/>
                <a:ea typeface="Nunito"/>
                <a:cs typeface="Nunito"/>
                <a:sym typeface="Nunito"/>
              </a:rPr>
              <a:t>Female</a:t>
            </a:r>
            <a:endParaRPr lang="en-US" sz="2000" b="1">
              <a:solidFill>
                <a:srgbClr val="F6635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370859" y="3429000"/>
            <a:ext cx="3001688" cy="120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6000"/>
              <a:buFont typeface="Nunito"/>
              <a:buNone/>
            </a:pPr>
            <a:r>
              <a:rPr lang="en-US" sz="6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32.3% </a:t>
            </a:r>
            <a:br>
              <a:rPr lang="en-US" sz="6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2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Male</a:t>
            </a:r>
            <a:endParaRPr lang="en-US"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2"/>
          <p:cNvSpPr txBox="1"/>
          <p:nvPr/>
        </p:nvSpPr>
        <p:spPr>
          <a:xfrm>
            <a:off x="367615" y="4960749"/>
            <a:ext cx="3001688" cy="120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unito"/>
              <a:buNone/>
            </a:pPr>
            <a:r>
              <a:rPr lang="en-US" sz="6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24.3% </a:t>
            </a:r>
            <a:br>
              <a:rPr lang="en-US" sz="6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Undefined</a:t>
            </a:r>
            <a:endParaRPr lang="en-US"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0" y="-8146459"/>
            <a:ext cx="12192000" cy="6858000"/>
          </a:xfrm>
          <a:prstGeom prst="rect">
            <a:avLst/>
          </a:prstGeom>
          <a:solidFill>
            <a:srgbClr val="5322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5" name="Google Shape;375;p22"/>
          <p:cNvSpPr txBox="1"/>
          <p:nvPr/>
        </p:nvSpPr>
        <p:spPr>
          <a:xfrm>
            <a:off x="4371823" y="-3816381"/>
            <a:ext cx="3448353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unito"/>
              <a:buNone/>
            </a:pPr>
            <a:r>
              <a:rPr lang="en-US" sz="9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2250</a:t>
            </a:r>
            <a:br>
              <a:rPr lang="en-US" sz="4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6" name="Google Shape;376;p22" descr="A cup of iced coffee&#10;&#10;Description automatically generated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342130" y="8008149"/>
            <a:ext cx="7507740" cy="907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088571"/>
            <a:ext cx="7198702" cy="50260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/>
          <p:nvPr>
            <p:ph type="ctrTitle"/>
          </p:nvPr>
        </p:nvSpPr>
        <p:spPr>
          <a:xfrm>
            <a:off x="7198697" y="3838894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Older Millennials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latin typeface="Nunito"/>
                <a:ea typeface="Nunito"/>
                <a:cs typeface="Nunito"/>
                <a:sym typeface="Nunito"/>
              </a:rPr>
              <a:t>1980 - 1989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7198696" y="1461207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Baby Boomers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Before 1965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23"/>
          <p:cNvSpPr txBox="1"/>
          <p:nvPr/>
        </p:nvSpPr>
        <p:spPr>
          <a:xfrm>
            <a:off x="7198697" y="2662451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B2A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A64B2A"/>
                </a:solidFill>
                <a:latin typeface="Nunito"/>
                <a:ea typeface="Nunito"/>
                <a:cs typeface="Nunito"/>
                <a:sym typeface="Nunito"/>
              </a:rPr>
              <a:t>Gen X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1965 - 1979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7198697" y="5009481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Younger Millennials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1990 - 1994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23"/>
          <p:cNvSpPr txBox="1"/>
          <p:nvPr/>
        </p:nvSpPr>
        <p:spPr>
          <a:xfrm>
            <a:off x="7198697" y="6184545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BC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FFEBC1"/>
                </a:solidFill>
                <a:latin typeface="Nunito"/>
                <a:ea typeface="Nunito"/>
                <a:cs typeface="Nunito"/>
                <a:sym typeface="Nunito"/>
              </a:rPr>
              <a:t>Gen Z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1995 - 2015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7" name="Google Shape;387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897398" y="392120"/>
            <a:ext cx="6267150" cy="46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651644" y="636205"/>
            <a:ext cx="6287004" cy="418085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3"/>
          <p:cNvSpPr txBox="1"/>
          <p:nvPr/>
        </p:nvSpPr>
        <p:spPr>
          <a:xfrm>
            <a:off x="15961847" y="4768757"/>
            <a:ext cx="22263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23.07</a:t>
            </a:r>
            <a:r>
              <a:rPr lang="en-US" sz="1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%</a:t>
            </a:r>
            <a:endParaRPr lang="en-US" sz="16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21438415" y="4768756"/>
            <a:ext cx="22263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61.8</a:t>
            </a:r>
            <a:r>
              <a:rPr lang="en-US" sz="1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%</a:t>
            </a:r>
            <a:endParaRPr lang="en-US" sz="16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15744898" y="5284113"/>
            <a:ext cx="406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Tỷ trọng thế hệ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23"/>
          <p:cNvSpPr txBox="1"/>
          <p:nvPr/>
        </p:nvSpPr>
        <p:spPr>
          <a:xfrm>
            <a:off x="20659745" y="5284113"/>
            <a:ext cx="406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Tỷ trọng đóng góp doanh thu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665498" y="392120"/>
            <a:ext cx="6267150" cy="46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9744" y="636205"/>
            <a:ext cx="6287004" cy="4180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24"/>
          <p:cNvCxnSpPr/>
          <p:nvPr/>
        </p:nvCxnSpPr>
        <p:spPr>
          <a:xfrm>
            <a:off x="6096000" y="1573887"/>
            <a:ext cx="0" cy="3710227"/>
          </a:xfrm>
          <a:prstGeom prst="straightConnector1">
            <a:avLst/>
          </a:prstGeom>
          <a:noFill/>
          <a:ln w="19050" cap="flat" cmpd="sng">
            <a:solidFill>
              <a:srgbClr val="ECAE6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p24"/>
          <p:cNvSpPr txBox="1"/>
          <p:nvPr/>
        </p:nvSpPr>
        <p:spPr>
          <a:xfrm>
            <a:off x="2729947" y="4768757"/>
            <a:ext cx="22263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23.07</a:t>
            </a:r>
            <a:r>
              <a:rPr lang="en-US" sz="1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%</a:t>
            </a:r>
            <a:endParaRPr lang="en-US" sz="16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>
            <a:off x="8206515" y="4768756"/>
            <a:ext cx="22263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61.8</a:t>
            </a:r>
            <a:r>
              <a:rPr lang="en-US" sz="1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%</a:t>
            </a:r>
            <a:endParaRPr lang="en-US" sz="16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24"/>
          <p:cNvSpPr txBox="1"/>
          <p:nvPr/>
        </p:nvSpPr>
        <p:spPr>
          <a:xfrm>
            <a:off x="2512998" y="5284113"/>
            <a:ext cx="406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Tỷ trọng thế hệ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24"/>
          <p:cNvSpPr txBox="1"/>
          <p:nvPr/>
        </p:nvSpPr>
        <p:spPr>
          <a:xfrm>
            <a:off x="7427845" y="5284113"/>
            <a:ext cx="406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Tỷ trọng đóng góp doanh thu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4" name="Google Shape;404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3231900" y="1088571"/>
            <a:ext cx="7198702" cy="502600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4"/>
          <p:cNvSpPr txBox="1"/>
          <p:nvPr>
            <p:ph type="ctrTitle"/>
          </p:nvPr>
        </p:nvSpPr>
        <p:spPr>
          <a:xfrm>
            <a:off x="-6033203" y="3838894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Older Millennials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latin typeface="Nunito"/>
                <a:ea typeface="Nunito"/>
                <a:cs typeface="Nunito"/>
                <a:sym typeface="Nunito"/>
              </a:rPr>
              <a:t>1980 - 1989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-6033204" y="1461207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Baby Boomers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Before 1965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4"/>
          <p:cNvSpPr txBox="1"/>
          <p:nvPr/>
        </p:nvSpPr>
        <p:spPr>
          <a:xfrm>
            <a:off x="-6033203" y="2662451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B2A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A64B2A"/>
                </a:solidFill>
                <a:latin typeface="Nunito"/>
                <a:ea typeface="Nunito"/>
                <a:cs typeface="Nunito"/>
                <a:sym typeface="Nunito"/>
              </a:rPr>
              <a:t>Gen X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1965 - 1979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24"/>
          <p:cNvSpPr txBox="1"/>
          <p:nvPr/>
        </p:nvSpPr>
        <p:spPr>
          <a:xfrm>
            <a:off x="-6033203" y="5009481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Younger Millennials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1990 - 1994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24"/>
          <p:cNvSpPr txBox="1"/>
          <p:nvPr/>
        </p:nvSpPr>
        <p:spPr>
          <a:xfrm>
            <a:off x="-6033203" y="6184545"/>
            <a:ext cx="4713217" cy="82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BC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rgbClr val="FFEBC1"/>
                </a:solidFill>
                <a:latin typeface="Nunito"/>
                <a:ea typeface="Nunito"/>
                <a:cs typeface="Nunito"/>
                <a:sym typeface="Nunito"/>
              </a:rPr>
              <a:t>Gen Z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1995 - 2015</a:t>
            </a:r>
            <a:b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665498" y="-16956"/>
            <a:ext cx="6267150" cy="46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9744" y="227129"/>
            <a:ext cx="6287004" cy="4180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5"/>
          <p:cNvSpPr txBox="1"/>
          <p:nvPr/>
        </p:nvSpPr>
        <p:spPr>
          <a:xfrm>
            <a:off x="2729947" y="4359681"/>
            <a:ext cx="22263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23.07</a:t>
            </a:r>
            <a:r>
              <a:rPr lang="en-US" sz="1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%</a:t>
            </a:r>
            <a:endParaRPr lang="en-US" sz="16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25"/>
          <p:cNvSpPr txBox="1"/>
          <p:nvPr/>
        </p:nvSpPr>
        <p:spPr>
          <a:xfrm>
            <a:off x="8206515" y="4359680"/>
            <a:ext cx="22263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61.8</a:t>
            </a:r>
            <a:r>
              <a:rPr lang="en-US" sz="16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%</a:t>
            </a:r>
            <a:endParaRPr lang="en-US" sz="16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2512998" y="4875037"/>
            <a:ext cx="406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Tỷ trọng thế hệ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7427845" y="4875037"/>
            <a:ext cx="406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Tỷ trọng đóng góp doanh thu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25"/>
          <p:cNvSpPr txBox="1"/>
          <p:nvPr>
            <p:ph type="ctrTitle"/>
          </p:nvPr>
        </p:nvSpPr>
        <p:spPr>
          <a:xfrm>
            <a:off x="1524000" y="71328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</a:pPr>
          </a:p>
        </p:txBody>
      </p:sp>
      <p:sp>
        <p:nvSpPr>
          <p:cNvPr id="421" name="Google Shape;421;p25"/>
          <p:cNvSpPr txBox="1"/>
          <p:nvPr/>
        </p:nvSpPr>
        <p:spPr>
          <a:xfrm>
            <a:off x="3411890" y="5726194"/>
            <a:ext cx="1077436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Older Millennials </a:t>
            </a:r>
            <a:endParaRPr lang="en-US" sz="2800" b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đang</a:t>
            </a:r>
            <a:r>
              <a:rPr lang="en-US" sz="28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800" b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mang lại doanh thu chính</a:t>
            </a:r>
            <a:r>
              <a:rPr lang="en-US" sz="28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8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cho công ty</a:t>
            </a:r>
            <a:endParaRPr lang="en-US" sz="28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1106905" y="5659319"/>
            <a:ext cx="276218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FACT</a:t>
            </a:r>
            <a:endParaRPr lang="en-US" sz="6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25"/>
          <p:cNvSpPr/>
          <p:nvPr/>
        </p:nvSpPr>
        <p:spPr>
          <a:xfrm>
            <a:off x="7103164" y="7411463"/>
            <a:ext cx="5088835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4" name="Google Shape;424;p25"/>
          <p:cNvSpPr txBox="1"/>
          <p:nvPr/>
        </p:nvSpPr>
        <p:spPr>
          <a:xfrm>
            <a:off x="7765774" y="9577343"/>
            <a:ext cx="7108806" cy="252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BC1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FFEBC1"/>
                </a:solidFill>
                <a:latin typeface="Nunito"/>
                <a:ea typeface="Nunito"/>
                <a:cs typeface="Nunito"/>
                <a:sym typeface="Nunito"/>
              </a:rPr>
              <a:t>8.43%</a:t>
            </a:r>
            <a:br>
              <a:rPr lang="en-US" sz="4000" b="1">
                <a:solidFill>
                  <a:srgbClr val="FFEBC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2000" b="1">
              <a:solidFill>
                <a:srgbClr val="FFEBC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7629519" y="9997218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Tỷ lệ đóng góp doanh thu của Gen Z</a:t>
            </a:r>
            <a:endParaRPr lang="en-US"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426109" y="50511"/>
            <a:ext cx="9069772" cy="675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080659" y="2450566"/>
            <a:ext cx="3925680" cy="261057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6"/>
          <p:cNvSpPr/>
          <p:nvPr/>
        </p:nvSpPr>
        <p:spPr>
          <a:xfrm>
            <a:off x="7103164" y="0"/>
            <a:ext cx="5088835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3" name="Google Shape;433;p26"/>
          <p:cNvSpPr txBox="1"/>
          <p:nvPr>
            <p:ph type="ctrTitle"/>
          </p:nvPr>
        </p:nvSpPr>
        <p:spPr>
          <a:xfrm>
            <a:off x="7765774" y="2165880"/>
            <a:ext cx="7108806" cy="252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BC1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FFEBC1"/>
                </a:solidFill>
                <a:latin typeface="Nunito"/>
                <a:ea typeface="Nunito"/>
                <a:cs typeface="Nunito"/>
                <a:sym typeface="Nunito"/>
              </a:rPr>
              <a:t>8.43%</a:t>
            </a:r>
            <a:br>
              <a:rPr lang="en-US" sz="4000" b="1">
                <a:solidFill>
                  <a:srgbClr val="FFEBC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2000" b="1">
              <a:solidFill>
                <a:srgbClr val="FFEBC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7629519" y="2585755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Tỷ lệ đóng góp doanh thu của Gen Z</a:t>
            </a:r>
            <a:endParaRPr lang="en-US"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11770489" y="4035149"/>
            <a:ext cx="348872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unito"/>
              <a:buNone/>
            </a:pPr>
            <a:r>
              <a:rPr lang="en-US" sz="7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GEN Z</a:t>
            </a:r>
            <a:endParaRPr sz="7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6" name="Google Shape;436;p26" descr="A cup of iced coffe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259215" y="3893109"/>
            <a:ext cx="2345059" cy="283480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6"/>
          <p:cNvSpPr txBox="1"/>
          <p:nvPr/>
        </p:nvSpPr>
        <p:spPr>
          <a:xfrm>
            <a:off x="12260811" y="4165235"/>
            <a:ext cx="2998404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Khách Hàng Tiềm Năng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8" name="Google Shape;438;p26" descr="A cup of iced coffe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9049449" y="444403"/>
            <a:ext cx="2998404" cy="37776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439" name="Google Shape;439;p26"/>
          <p:cNvSpPr txBox="1"/>
          <p:nvPr/>
        </p:nvSpPr>
        <p:spPr>
          <a:xfrm>
            <a:off x="-6402137" y="1203231"/>
            <a:ext cx="2998404" cy="17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Khách Hàng Chủ Đạo</a:t>
            </a:r>
            <a:endParaRPr sz="1800" b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26"/>
          <p:cNvSpPr txBox="1"/>
          <p:nvPr/>
        </p:nvSpPr>
        <p:spPr>
          <a:xfrm>
            <a:off x="-5925501" y="768686"/>
            <a:ext cx="11643689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6000"/>
              <a:buFont typeface="Nunito"/>
              <a:buNone/>
            </a:pPr>
            <a:r>
              <a:rPr lang="en-US" sz="6000" b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OLDER </a:t>
            </a:r>
            <a:endParaRPr lang="en-US" sz="6000" b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6000"/>
              <a:buFont typeface="Nunito"/>
              <a:buNone/>
            </a:pPr>
            <a:r>
              <a:rPr lang="en-US" sz="6000" b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MILLENNIALS</a:t>
            </a:r>
            <a:endParaRPr lang="en-US" sz="6000" b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/>
          <p:nvPr/>
        </p:nvSpPr>
        <p:spPr>
          <a:xfrm>
            <a:off x="-1" y="3543997"/>
            <a:ext cx="12192000" cy="3314003"/>
          </a:xfrm>
          <a:prstGeom prst="rect">
            <a:avLst/>
          </a:prstGeom>
          <a:solidFill>
            <a:srgbClr val="5322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6" name="Google Shape;446;p27"/>
          <p:cNvSpPr txBox="1"/>
          <p:nvPr>
            <p:ph type="ctrTitle"/>
          </p:nvPr>
        </p:nvSpPr>
        <p:spPr>
          <a:xfrm>
            <a:off x="4775329" y="4035149"/>
            <a:ext cx="348872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unito"/>
              <a:buNone/>
            </a:pPr>
            <a:r>
              <a:rPr lang="en-US" sz="7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GEN Z</a:t>
            </a:r>
            <a:endParaRPr lang="en-US" sz="7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7" name="Google Shape;447;p27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64055" y="3893109"/>
            <a:ext cx="2345059" cy="283480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7"/>
          <p:cNvSpPr txBox="1"/>
          <p:nvPr/>
        </p:nvSpPr>
        <p:spPr>
          <a:xfrm>
            <a:off x="5265651" y="4165235"/>
            <a:ext cx="2998404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Khách Hàng Tiềm Năng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9" name="Google Shape;449;p27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0791" y="444403"/>
            <a:ext cx="2998404" cy="37776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450" name="Google Shape;450;p27"/>
          <p:cNvSpPr txBox="1"/>
          <p:nvPr/>
        </p:nvSpPr>
        <p:spPr>
          <a:xfrm>
            <a:off x="3138103" y="1203231"/>
            <a:ext cx="2998404" cy="17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Khách Hàng Chủ Đạo</a:t>
            </a:r>
            <a:endParaRPr sz="1800" b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Google Shape;451;p27"/>
          <p:cNvSpPr txBox="1"/>
          <p:nvPr/>
        </p:nvSpPr>
        <p:spPr>
          <a:xfrm>
            <a:off x="3614739" y="768686"/>
            <a:ext cx="11643689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6000"/>
              <a:buFont typeface="Nunito"/>
              <a:buNone/>
            </a:pPr>
            <a:r>
              <a:rPr lang="en-US" sz="6000" b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OLDER </a:t>
            </a:r>
            <a:endParaRPr lang="en-US" sz="6000" b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6000"/>
              <a:buFont typeface="Nunito"/>
              <a:buNone/>
            </a:pPr>
            <a:r>
              <a:rPr lang="en-US" sz="6000" b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MILLENNIALS</a:t>
            </a:r>
            <a:endParaRPr lang="en-US" sz="6000" b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/>
          <p:nvPr/>
        </p:nvSpPr>
        <p:spPr>
          <a:xfrm>
            <a:off x="6055492" y="0"/>
            <a:ext cx="6136508" cy="6858000"/>
          </a:xfrm>
          <a:prstGeom prst="rect">
            <a:avLst/>
          </a:prstGeom>
          <a:solidFill>
            <a:srgbClr val="5322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7" name="Google Shape;457;p28"/>
          <p:cNvSpPr/>
          <p:nvPr/>
        </p:nvSpPr>
        <p:spPr>
          <a:xfrm>
            <a:off x="130630" y="429586"/>
            <a:ext cx="4245428" cy="677552"/>
          </a:xfrm>
          <a:prstGeom prst="roundRect">
            <a:avLst>
              <a:gd name="adj" fmla="val 16667"/>
            </a:avLst>
          </a:prstGeom>
          <a:solidFill>
            <a:srgbClr val="C177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8" name="Google Shape;458;p28"/>
          <p:cNvSpPr txBox="1"/>
          <p:nvPr>
            <p:ph type="ctrTitle"/>
          </p:nvPr>
        </p:nvSpPr>
        <p:spPr>
          <a:xfrm>
            <a:off x="6975100" y="2598228"/>
            <a:ext cx="438958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Nunito"/>
              <a:buNone/>
            </a:pPr>
            <a:r>
              <a:rPr lang="en-US" sz="1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1.44</a:t>
            </a:r>
            <a:endParaRPr lang="en-US" sz="1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9" name="Google Shape;459;p28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960454" y="4176328"/>
            <a:ext cx="1896687" cy="229279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8"/>
          <p:cNvSpPr txBox="1"/>
          <p:nvPr/>
        </p:nvSpPr>
        <p:spPr>
          <a:xfrm>
            <a:off x="5394311" y="2786119"/>
            <a:ext cx="2998404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Gen Z</a:t>
            </a:r>
            <a:endParaRPr lang="en-US"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1" name="Google Shape;461;p28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9570" y="4553815"/>
            <a:ext cx="1313316" cy="16546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462" name="Google Shape;462;p28"/>
          <p:cNvSpPr txBox="1"/>
          <p:nvPr/>
        </p:nvSpPr>
        <p:spPr>
          <a:xfrm>
            <a:off x="1790548" y="2786119"/>
            <a:ext cx="2998404" cy="17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Older Millennials</a:t>
            </a:r>
            <a:endParaRPr lang="en-US" sz="1800" b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3" name="Google Shape;463;p28"/>
          <p:cNvSpPr txBox="1"/>
          <p:nvPr/>
        </p:nvSpPr>
        <p:spPr>
          <a:xfrm>
            <a:off x="57276" y="-44136"/>
            <a:ext cx="4318782" cy="110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</a:pPr>
            <a:r>
              <a:rPr lang="en-US" sz="2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Trung bình 1 đơn hàng</a:t>
            </a:r>
            <a:endParaRPr sz="2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4" name="Google Shape;464;p28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3382" y="4642551"/>
            <a:ext cx="1313316" cy="16546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465" name="Google Shape;465;p28"/>
          <p:cNvSpPr txBox="1"/>
          <p:nvPr/>
        </p:nvSpPr>
        <p:spPr>
          <a:xfrm>
            <a:off x="342394" y="1494714"/>
            <a:ext cx="4538971" cy="281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15000"/>
              <a:buFont typeface="Nunito"/>
              <a:buNone/>
            </a:pPr>
            <a:r>
              <a:rPr lang="en-US" sz="15000" b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2.23</a:t>
            </a:r>
            <a:endParaRPr lang="en-US" sz="15000" b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9"/>
          <p:cNvPicPr preferRelativeResize="0"/>
          <p:nvPr/>
        </p:nvPicPr>
        <p:blipFill rotWithShape="1">
          <a:blip r:embed="rId1"/>
          <a:srcRect t="14751"/>
          <a:stretch>
            <a:fillRect/>
          </a:stretch>
        </p:blipFill>
        <p:spPr>
          <a:xfrm>
            <a:off x="6096000" y="2107553"/>
            <a:ext cx="5947103" cy="238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9"/>
          <p:cNvPicPr preferRelativeResize="0"/>
          <p:nvPr/>
        </p:nvPicPr>
        <p:blipFill rotWithShape="1">
          <a:blip r:embed="rId2"/>
          <a:srcRect t="15719"/>
          <a:stretch>
            <a:fillRect/>
          </a:stretch>
        </p:blipFill>
        <p:spPr>
          <a:xfrm>
            <a:off x="148898" y="2107553"/>
            <a:ext cx="5829300" cy="23828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29"/>
          <p:cNvCxnSpPr/>
          <p:nvPr/>
        </p:nvCxnSpPr>
        <p:spPr>
          <a:xfrm>
            <a:off x="6096000" y="1573887"/>
            <a:ext cx="0" cy="3710227"/>
          </a:xfrm>
          <a:prstGeom prst="straightConnector1">
            <a:avLst/>
          </a:prstGeom>
          <a:noFill/>
          <a:ln w="19050" cap="flat" cmpd="sng">
            <a:solidFill>
              <a:srgbClr val="A4390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3" name="Google Shape;473;p29"/>
          <p:cNvSpPr txBox="1"/>
          <p:nvPr/>
        </p:nvSpPr>
        <p:spPr>
          <a:xfrm>
            <a:off x="669472" y="3637371"/>
            <a:ext cx="7369780" cy="17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Nhóm sản phẩm order theo số lượng </a:t>
            </a:r>
            <a:endParaRPr lang="en-US" sz="1800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của </a:t>
            </a:r>
            <a:r>
              <a:rPr lang="en-US" sz="1800" b="1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Older Millennials</a:t>
            </a:r>
            <a:endParaRPr lang="en-US" sz="1800" b="1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4" name="Google Shape;474;p29"/>
          <p:cNvSpPr txBox="1"/>
          <p:nvPr/>
        </p:nvSpPr>
        <p:spPr>
          <a:xfrm>
            <a:off x="6716486" y="3637371"/>
            <a:ext cx="7369780" cy="17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Nhóm sản phẩm order theo số lượng </a:t>
            </a:r>
            <a:endParaRPr lang="en-US" sz="1800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của </a:t>
            </a:r>
            <a:r>
              <a:rPr lang="en-US" sz="18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Gen Z</a:t>
            </a:r>
            <a:endParaRPr lang="en-US" sz="1800" b="1" i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326563" y="3176698"/>
            <a:ext cx="4616497" cy="14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4800"/>
              <a:buFont typeface="Arial" panose="020B0604020202020204"/>
              <a:buNone/>
            </a:pPr>
            <a:r>
              <a:rPr lang="en-US" sz="4800" b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Data cleaning</a:t>
            </a:r>
            <a:endParaRPr lang="en-US" sz="4800" b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599247" y="242552"/>
            <a:ext cx="11375571" cy="48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Arial" panose="020B0604020202020204"/>
              <a:buNone/>
            </a:pPr>
            <a:r>
              <a:rPr lang="en-US" sz="1800" i="1" u="none" strike="noStrike">
                <a:solidFill>
                  <a:srgbClr val="757070"/>
                </a:solidFill>
                <a:latin typeface="Nunito"/>
                <a:ea typeface="Nunito"/>
                <a:cs typeface="Nunito"/>
                <a:sym typeface="Nunito"/>
              </a:rPr>
              <a:t>Kiểm tra định dạng các cột dữ liệu</a:t>
            </a:r>
            <a:endParaRPr sz="1800" i="1" u="none" strike="noStrike">
              <a:solidFill>
                <a:srgbClr val="75707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199351" y="-7632097"/>
            <a:ext cx="1803676" cy="484306"/>
          </a:xfrm>
          <a:prstGeom prst="roundRect">
            <a:avLst>
              <a:gd name="adj" fmla="val 16667"/>
            </a:avLst>
          </a:prstGeom>
          <a:solidFill>
            <a:srgbClr val="ED1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0" name="Google Shape;110;p3"/>
          <p:cNvSpPr txBox="1"/>
          <p:nvPr>
            <p:ph type="subTitle" idx="1"/>
          </p:nvPr>
        </p:nvSpPr>
        <p:spPr>
          <a:xfrm>
            <a:off x="1222210" y="-7595520"/>
            <a:ext cx="2610202" cy="48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Câu hỏi lớn !!</a:t>
            </a:r>
            <a:endParaRPr lang="en-US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99247" y="765542"/>
            <a:ext cx="6088562" cy="530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/>
          <p:nvPr/>
        </p:nvSpPr>
        <p:spPr>
          <a:xfrm>
            <a:off x="6096000" y="4664766"/>
            <a:ext cx="4505739" cy="42406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"/>
          <p:cNvSpPr/>
          <p:nvPr/>
        </p:nvSpPr>
        <p:spPr>
          <a:xfrm>
            <a:off x="0" y="-3015885"/>
            <a:ext cx="12192000" cy="6858000"/>
          </a:xfrm>
          <a:prstGeom prst="rect">
            <a:avLst/>
          </a:prstGeom>
          <a:solidFill>
            <a:srgbClr val="5322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0" name="Google Shape;480;p30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1" name="Google Shape;481;p30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2" name="Google Shape;482;p30"/>
          <p:cNvSpPr txBox="1"/>
          <p:nvPr>
            <p:ph type="ctrTitle"/>
          </p:nvPr>
        </p:nvSpPr>
        <p:spPr>
          <a:xfrm>
            <a:off x="1856846" y="413115"/>
            <a:ext cx="9347088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unito"/>
              <a:buNone/>
            </a:pPr>
            <a:br>
              <a:rPr lang="en-US" sz="5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5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GIỐNG NHAU</a:t>
            </a:r>
            <a:endParaRPr lang="en-US" sz="54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3" name="Google Shape;483;p30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76520" y="2755091"/>
            <a:ext cx="7507740" cy="90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0"/>
          <p:cNvSpPr txBox="1"/>
          <p:nvPr/>
        </p:nvSpPr>
        <p:spPr>
          <a:xfrm>
            <a:off x="4187710" y="756788"/>
            <a:ext cx="5352352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BC1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FFEBC1"/>
                </a:solidFill>
                <a:latin typeface="Nunito"/>
                <a:ea typeface="Nunito"/>
                <a:cs typeface="Nunito"/>
                <a:sym typeface="Nunito"/>
              </a:rPr>
              <a:t>Giữa 2 thế hệ</a:t>
            </a:r>
            <a:endParaRPr sz="1800" i="1">
              <a:solidFill>
                <a:srgbClr val="FFEBC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5" name="Google Shape;485;p30"/>
          <p:cNvSpPr txBox="1"/>
          <p:nvPr/>
        </p:nvSpPr>
        <p:spPr>
          <a:xfrm>
            <a:off x="3693677" y="-561157"/>
            <a:ext cx="5352352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BC1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FFEBC1"/>
                </a:solidFill>
                <a:latin typeface="Nunito"/>
                <a:ea typeface="Nunito"/>
                <a:cs typeface="Nunito"/>
                <a:sym typeface="Nunito"/>
              </a:rPr>
              <a:t>Hành vi mua hàng theo nhóm sản phẩm </a:t>
            </a:r>
            <a:endParaRPr lang="en-US" sz="1800" i="1">
              <a:solidFill>
                <a:srgbClr val="FFEBC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"/>
          <p:cNvSpPr txBox="1"/>
          <p:nvPr/>
        </p:nvSpPr>
        <p:spPr>
          <a:xfrm>
            <a:off x="587829" y="4490356"/>
            <a:ext cx="7369780" cy="17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Số lượng sản phẩm được order </a:t>
            </a:r>
            <a:endParaRPr lang="en-US" sz="1800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của </a:t>
            </a:r>
            <a:r>
              <a:rPr lang="en-US" sz="1800" b="1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Older Millennials</a:t>
            </a:r>
            <a:endParaRPr lang="en-US" sz="1800" b="1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1" name="Google Shape;491;p31"/>
          <p:cNvSpPr txBox="1"/>
          <p:nvPr/>
        </p:nvSpPr>
        <p:spPr>
          <a:xfrm>
            <a:off x="6705752" y="4490356"/>
            <a:ext cx="7369780" cy="17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Số lượng sản phẩm được order  </a:t>
            </a:r>
            <a:endParaRPr lang="en-US" sz="1800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của </a:t>
            </a:r>
            <a:r>
              <a:rPr lang="en-US" sz="18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Gen Z</a:t>
            </a:r>
            <a:endParaRPr lang="en-US" sz="1800" b="1" i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2" name="Google Shape;492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98772" y="629357"/>
            <a:ext cx="5621116" cy="471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1758" y="629358"/>
            <a:ext cx="4851953" cy="471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"/>
          <p:cNvSpPr txBox="1"/>
          <p:nvPr/>
        </p:nvSpPr>
        <p:spPr>
          <a:xfrm>
            <a:off x="587829" y="-3566253"/>
            <a:ext cx="7369780" cy="17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Số lượng sản phẩm được order </a:t>
            </a:r>
            <a:endParaRPr lang="en-US" sz="1800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của </a:t>
            </a:r>
            <a:r>
              <a:rPr lang="en-US" sz="1800" b="1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Older Millennials</a:t>
            </a:r>
            <a:endParaRPr lang="en-US" sz="1800" b="1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9" name="Google Shape;499;p32"/>
          <p:cNvSpPr txBox="1"/>
          <p:nvPr/>
        </p:nvSpPr>
        <p:spPr>
          <a:xfrm>
            <a:off x="6705752" y="-3566253"/>
            <a:ext cx="7369780" cy="170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Số lượng sản phẩm được order  </a:t>
            </a:r>
            <a:endParaRPr lang="en-US" sz="1800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1800"/>
              <a:buFont typeface="Nunito"/>
              <a:buNone/>
            </a:pPr>
            <a:r>
              <a:rPr lang="en-US" sz="18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của </a:t>
            </a:r>
            <a:r>
              <a:rPr lang="en-US" sz="18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Gen Z</a:t>
            </a:r>
            <a:endParaRPr lang="en-US" sz="1800" b="1" i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0" name="Google Shape;500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98772" y="-7427252"/>
            <a:ext cx="5621116" cy="471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1758" y="-7427251"/>
            <a:ext cx="4851953" cy="471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45720" y="370489"/>
            <a:ext cx="7383033" cy="510359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2"/>
          <p:cNvSpPr/>
          <p:nvPr/>
        </p:nvSpPr>
        <p:spPr>
          <a:xfrm>
            <a:off x="6918960" y="0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04" name="Google Shape;504;p32"/>
          <p:cNvSpPr/>
          <p:nvPr/>
        </p:nvSpPr>
        <p:spPr>
          <a:xfrm>
            <a:off x="7288746" y="574975"/>
            <a:ext cx="4663501" cy="677552"/>
          </a:xfrm>
          <a:prstGeom prst="roundRect">
            <a:avLst>
              <a:gd name="adj" fmla="val 16667"/>
            </a:avLst>
          </a:prstGeom>
          <a:solidFill>
            <a:srgbClr val="C177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05" name="Google Shape;505;p32"/>
          <p:cNvSpPr txBox="1"/>
          <p:nvPr/>
        </p:nvSpPr>
        <p:spPr>
          <a:xfrm>
            <a:off x="7017272" y="55533"/>
            <a:ext cx="5098527" cy="110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Hành vi của Older Millennials</a:t>
            </a:r>
            <a:endParaRPr lang="en-US" sz="24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6" name="Google Shape;506;p32"/>
          <p:cNvSpPr txBox="1"/>
          <p:nvPr/>
        </p:nvSpPr>
        <p:spPr>
          <a:xfrm>
            <a:off x="7288746" y="2605909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Coffee – Coffee: 33.13%</a:t>
            </a:r>
            <a:endParaRPr lang="en-US" sz="24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Tea – Tea: 28.27%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32"/>
          <p:cNvSpPr txBox="1"/>
          <p:nvPr/>
        </p:nvSpPr>
        <p:spPr>
          <a:xfrm>
            <a:off x="299358" y="5027753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Phần trăm các nhóm sản phẩm xuất hiện </a:t>
            </a:r>
            <a:endParaRPr lang="en-US" sz="2400" i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trong đơn hàng 2 sản phẩm</a:t>
            </a:r>
            <a:endParaRPr sz="2400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33"/>
          <p:cNvSpPr txBox="1"/>
          <p:nvPr>
            <p:ph type="ctrTitle"/>
          </p:nvPr>
        </p:nvSpPr>
        <p:spPr>
          <a:xfrm>
            <a:off x="5765652" y="2019156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unito"/>
              <a:buNone/>
            </a:pPr>
            <a:r>
              <a:rPr lang="en-US" sz="9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Insight</a:t>
            </a: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4" name="Google Shape;514;p33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8716322" y="869142"/>
            <a:ext cx="7507740" cy="90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3"/>
          <p:cNvSpPr txBox="1"/>
          <p:nvPr/>
        </p:nvSpPr>
        <p:spPr>
          <a:xfrm>
            <a:off x="5896282" y="388526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Xu hướng mua 2 ly nước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Yêu thích: </a:t>
            </a:r>
            <a:r>
              <a:rPr lang="en-US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Cà phê &amp; Trà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Sản phẩm đi cùng nhau: </a:t>
            </a:r>
            <a:endParaRPr lang="en-US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+ 2 ly trà/ 2 ly cafe </a:t>
            </a:r>
            <a:endParaRPr lang="en-US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6" name="Google Shape;516;p33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742088" y="1158142"/>
            <a:ext cx="7203558" cy="90756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517" name="Google Shape;517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2524" y="7639822"/>
            <a:ext cx="10203952" cy="628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8366760" y="370489"/>
            <a:ext cx="7383033" cy="510359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3"/>
          <p:cNvSpPr/>
          <p:nvPr/>
        </p:nvSpPr>
        <p:spPr>
          <a:xfrm>
            <a:off x="5764746" y="1336976"/>
            <a:ext cx="4663501" cy="677552"/>
          </a:xfrm>
          <a:prstGeom prst="roundRect">
            <a:avLst>
              <a:gd name="adj" fmla="val 16667"/>
            </a:avLst>
          </a:prstGeom>
          <a:solidFill>
            <a:srgbClr val="C177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5493272" y="817534"/>
            <a:ext cx="5098527" cy="110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Hành vi của Older Millennials</a:t>
            </a:r>
            <a:endParaRPr lang="en-US" sz="24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2524" y="286522"/>
            <a:ext cx="10203952" cy="6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4"/>
          <p:cNvSpPr/>
          <p:nvPr/>
        </p:nvSpPr>
        <p:spPr>
          <a:xfrm>
            <a:off x="7033260" y="1285240"/>
            <a:ext cx="1483360" cy="129286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8737600" y="3095673"/>
            <a:ext cx="2641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Sản lượng nhiều &amp; </a:t>
            </a:r>
            <a:endParaRPr lang="en-US" sz="1400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biên lợi nhuận cao</a:t>
            </a:r>
            <a:endParaRPr sz="1400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5765652" y="-6019944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unito"/>
              <a:buNone/>
            </a:pPr>
            <a:r>
              <a:rPr lang="en-US" sz="9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Insight</a:t>
            </a: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9" name="Google Shape;529;p34"/>
          <p:cNvSpPr/>
          <p:nvPr/>
        </p:nvSpPr>
        <p:spPr>
          <a:xfrm>
            <a:off x="16936277" y="0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22701929" y="2019156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unito"/>
              <a:buNone/>
            </a:pPr>
            <a:r>
              <a:rPr lang="en-US" sz="9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Insight</a:t>
            </a: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1" name="Google Shape;531;p34"/>
          <p:cNvSpPr txBox="1"/>
          <p:nvPr/>
        </p:nvSpPr>
        <p:spPr>
          <a:xfrm>
            <a:off x="22832559" y="388526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Xu hướng mua 2 ly nước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Yêu thích: </a:t>
            </a:r>
            <a:r>
              <a:rPr lang="en-US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Cà phê &amp; Trà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Sản phẩm đi cùng nhau: </a:t>
            </a:r>
            <a:endParaRPr lang="en-US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+ 2 ly trà/ 2 ly cafe </a:t>
            </a:r>
            <a:endParaRPr lang="en-US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2" name="Google Shape;532;p34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194189" y="1158142"/>
            <a:ext cx="7203558" cy="90756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67438" y="83600"/>
            <a:ext cx="9146662" cy="67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/>
          <p:nvPr/>
        </p:nvSpPr>
        <p:spPr>
          <a:xfrm>
            <a:off x="7020560" y="1155700"/>
            <a:ext cx="878840" cy="289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35"/>
          <p:cNvSpPr txBox="1"/>
          <p:nvPr/>
        </p:nvSpPr>
        <p:spPr>
          <a:xfrm>
            <a:off x="8737600" y="3095673"/>
            <a:ext cx="2641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Sản lượng nhiều &amp; </a:t>
            </a:r>
            <a:endParaRPr lang="en-US" sz="1400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biên lợi nhuận cao</a:t>
            </a:r>
            <a:endParaRPr sz="1400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5" name="Google Shape;545;p36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6" name="Google Shape;546;p36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7" name="Google Shape;547;p36"/>
          <p:cNvSpPr txBox="1"/>
          <p:nvPr>
            <p:ph type="ctrTitle"/>
          </p:nvPr>
        </p:nvSpPr>
        <p:spPr>
          <a:xfrm>
            <a:off x="5765652" y="2019156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Nunito"/>
              <a:buNone/>
            </a:pPr>
            <a:r>
              <a:rPr lang="en-US" sz="9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Offer</a:t>
            </a: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8" name="Google Shape;548;p36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698" y="620239"/>
            <a:ext cx="3750250" cy="47248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549" name="Google Shape;549;p36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21575" y="2133109"/>
            <a:ext cx="3908610" cy="472489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6"/>
          <p:cNvSpPr txBox="1"/>
          <p:nvPr/>
        </p:nvSpPr>
        <p:spPr>
          <a:xfrm>
            <a:off x="5901119" y="2862401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Ra mắt combo giảm giá thu hút khách hàng mới</a:t>
            </a:r>
            <a:endParaRPr sz="18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Sản phẩm mua: Món bán chạy nhất</a:t>
            </a:r>
            <a:endParaRPr sz="18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Sản phẩm tặng: Top 3 sản phẩm biên lợi nhuận cao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7288746" y="574975"/>
            <a:ext cx="4663501" cy="677552"/>
          </a:xfrm>
          <a:prstGeom prst="roundRect">
            <a:avLst>
              <a:gd name="adj" fmla="val 16667"/>
            </a:avLst>
          </a:prstGeom>
          <a:solidFill>
            <a:srgbClr val="C177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7017272" y="55533"/>
            <a:ext cx="5098527" cy="110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Hành vi của Older Millennials</a:t>
            </a:r>
            <a:endParaRPr lang="en-US" sz="24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287224"/>
            <a:ext cx="12067644" cy="42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7"/>
          <p:cNvSpPr txBox="1"/>
          <p:nvPr/>
        </p:nvSpPr>
        <p:spPr>
          <a:xfrm>
            <a:off x="629032" y="4271973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Khung giờ ‘cao điểm’: 08:00 – 10:00</a:t>
            </a:r>
            <a:endParaRPr sz="2400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9" name="Google Shape;559;p37"/>
          <p:cNvSpPr txBox="1"/>
          <p:nvPr/>
        </p:nvSpPr>
        <p:spPr>
          <a:xfrm>
            <a:off x="667057" y="-5173390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Insight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0" name="Google Shape;560;p37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10506132"/>
            <a:ext cx="5597739" cy="6766780"/>
          </a:xfrm>
          <a:prstGeom prst="rect">
            <a:avLst/>
          </a:prstGeom>
          <a:noFill/>
          <a:ln>
            <a:noFill/>
          </a:ln>
          <a:effectLst>
            <a:outerShdw blurRad="546100" dist="50800" dir="15600000" algn="r" rotWithShape="0">
              <a:srgbClr val="3F3F3F">
                <a:alpha val="32941"/>
              </a:srgbClr>
            </a:outerShdw>
          </a:effectLst>
        </p:spPr>
      </p:pic>
      <p:sp>
        <p:nvSpPr>
          <p:cNvPr id="561" name="Google Shape;561;p37"/>
          <p:cNvSpPr txBox="1"/>
          <p:nvPr/>
        </p:nvSpPr>
        <p:spPr>
          <a:xfrm>
            <a:off x="667057" y="-3966746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Có xu hướng sử dụng Size lớn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Yêu thích Cà phê &amp; Trà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Thích đi cà phê vào buổi sáng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2" name="Google Shape;562;p37"/>
          <p:cNvSpPr/>
          <p:nvPr/>
        </p:nvSpPr>
        <p:spPr>
          <a:xfrm>
            <a:off x="8001001" y="574975"/>
            <a:ext cx="3505200" cy="677552"/>
          </a:xfrm>
          <a:prstGeom prst="roundRect">
            <a:avLst>
              <a:gd name="adj" fmla="val 16667"/>
            </a:avLst>
          </a:prstGeom>
          <a:solidFill>
            <a:srgbClr val="C177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63" name="Google Shape;563;p37"/>
          <p:cNvSpPr txBox="1"/>
          <p:nvPr/>
        </p:nvSpPr>
        <p:spPr>
          <a:xfrm>
            <a:off x="7017272" y="55533"/>
            <a:ext cx="5098527" cy="110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Hành vi của Gen Z</a:t>
            </a:r>
            <a:endParaRPr lang="en-US" sz="24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"/>
          <p:cNvSpPr txBox="1"/>
          <p:nvPr>
            <p:ph type="ctrTitle"/>
          </p:nvPr>
        </p:nvSpPr>
        <p:spPr>
          <a:xfrm>
            <a:off x="667057" y="1823762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Insight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9" name="Google Shape;569;p38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6000" y="169442"/>
            <a:ext cx="5597739" cy="6766780"/>
          </a:xfrm>
          <a:prstGeom prst="rect">
            <a:avLst/>
          </a:prstGeom>
          <a:noFill/>
          <a:ln>
            <a:noFill/>
          </a:ln>
          <a:effectLst>
            <a:outerShdw blurRad="546100" dist="50800" dir="15600000" algn="r" rotWithShape="0">
              <a:srgbClr val="3F3F3F">
                <a:alpha val="32941"/>
              </a:srgbClr>
            </a:outerShdw>
          </a:effectLst>
        </p:spPr>
      </p:pic>
      <p:sp>
        <p:nvSpPr>
          <p:cNvPr id="570" name="Google Shape;570;p38"/>
          <p:cNvSpPr txBox="1"/>
          <p:nvPr/>
        </p:nvSpPr>
        <p:spPr>
          <a:xfrm>
            <a:off x="667057" y="3030406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Có xu hướng sử dụng Size lớn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Yêu thích Cà phê &amp; Trà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Thích đi cà phê vào buổi sáng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1" name="Google Shape;571;p38" descr="A croissants on a plat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390685" y="3073804"/>
            <a:ext cx="4505447" cy="450544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572" name="Google Shape;572;p38"/>
          <p:cNvSpPr txBox="1"/>
          <p:nvPr/>
        </p:nvSpPr>
        <p:spPr>
          <a:xfrm>
            <a:off x="13239639" y="1199595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Offer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" name="Google Shape;573;p38"/>
          <p:cNvSpPr txBox="1"/>
          <p:nvPr/>
        </p:nvSpPr>
        <p:spPr>
          <a:xfrm>
            <a:off x="13061323" y="204284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4000"/>
              <a:buFont typeface="Nunito"/>
              <a:buNone/>
            </a:pPr>
            <a:r>
              <a:rPr lang="en-US" sz="4000" i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“Bạn ơi. Đừng bỏ bữa sáng”</a:t>
            </a:r>
            <a:endParaRPr lang="en-US" sz="4000" i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9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9" name="Google Shape;579;p39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0" name="Google Shape;580;p39"/>
          <p:cNvSpPr txBox="1"/>
          <p:nvPr>
            <p:ph type="ctrTitle"/>
          </p:nvPr>
        </p:nvSpPr>
        <p:spPr>
          <a:xfrm>
            <a:off x="676577" y="1199595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Offer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1" name="Google Shape;581;p39"/>
          <p:cNvSpPr txBox="1"/>
          <p:nvPr/>
        </p:nvSpPr>
        <p:spPr>
          <a:xfrm>
            <a:off x="498261" y="204284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4000"/>
              <a:buFont typeface="Nunito"/>
              <a:buNone/>
            </a:pPr>
            <a:r>
              <a:rPr lang="en-US" sz="4000" i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“Bạn ơi. Đừng bỏ bữa sáng”</a:t>
            </a:r>
            <a:endParaRPr lang="en-US" sz="4000" i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2" name="Google Shape;582;p39"/>
          <p:cNvSpPr txBox="1"/>
          <p:nvPr/>
        </p:nvSpPr>
        <p:spPr>
          <a:xfrm>
            <a:off x="676577" y="-3681701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Insight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39"/>
          <p:cNvSpPr txBox="1"/>
          <p:nvPr/>
        </p:nvSpPr>
        <p:spPr>
          <a:xfrm>
            <a:off x="676577" y="-2475057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Có xu hướng sử dụng Size lớn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Yêu thích Cà phê &amp; Trà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Thích đi cà phê vào buổi sáng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4" name="Google Shape;584;p39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6000" y="169442"/>
            <a:ext cx="5597739" cy="6766780"/>
          </a:xfrm>
          <a:prstGeom prst="rect">
            <a:avLst/>
          </a:prstGeom>
          <a:noFill/>
          <a:ln>
            <a:noFill/>
          </a:ln>
          <a:effectLst>
            <a:outerShdw blurRad="546100" dist="50800" dir="15600000" algn="r" rotWithShape="0">
              <a:srgbClr val="3F3F3F">
                <a:alpha val="32941"/>
              </a:srgbClr>
            </a:outerShdw>
          </a:effectLst>
        </p:spPr>
      </p:pic>
      <p:pic>
        <p:nvPicPr>
          <p:cNvPr id="585" name="Google Shape;585;p39" descr="A croissants on a plat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89422" y="3073804"/>
            <a:ext cx="4505447" cy="450544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202998" y="606518"/>
            <a:ext cx="2049009" cy="484306"/>
          </a:xfrm>
          <a:prstGeom prst="roundRect">
            <a:avLst>
              <a:gd name="adj" fmla="val 16667"/>
            </a:avLst>
          </a:prstGeom>
          <a:solidFill>
            <a:srgbClr val="ED1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312420" y="658495"/>
            <a:ext cx="2049145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0000"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</a:pPr>
            <a:r>
              <a:rPr lang="en-US" sz="24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cleaning:</a:t>
            </a:r>
            <a:endParaRPr lang="en-US" sz="24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2361247" y="774917"/>
            <a:ext cx="11375571" cy="84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024"/>
              </a:buClr>
              <a:buSzPts val="1600"/>
              <a:buFont typeface="Arial" panose="020B0604020202020204"/>
              <a:buNone/>
            </a:pPr>
            <a:r>
              <a:rPr lang="en-US" sz="1600" b="1">
                <a:solidFill>
                  <a:srgbClr val="7E3024"/>
                </a:solidFill>
                <a:latin typeface="Nunito"/>
                <a:ea typeface="Nunito"/>
                <a:cs typeface="Nunito"/>
                <a:sym typeface="Nunito"/>
              </a:rPr>
              <a:t>Vạn sự khởi đầu nan. Muốn bớt gian nan phải bước qua ải ETL</a:t>
            </a:r>
            <a:endParaRPr lang="en-US" sz="1600" b="1">
              <a:solidFill>
                <a:srgbClr val="7E30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202998" y="1428866"/>
            <a:ext cx="11375571" cy="48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Arial" panose="020B0604020202020204"/>
              <a:buNone/>
            </a:pPr>
            <a:r>
              <a:rPr lang="en-US" sz="1800" i="1" u="none" strike="noStrike">
                <a:solidFill>
                  <a:srgbClr val="757070"/>
                </a:solidFill>
                <a:latin typeface="Nunito"/>
                <a:ea typeface="Nunito"/>
                <a:cs typeface="Nunito"/>
                <a:sym typeface="Nunito"/>
              </a:rPr>
              <a:t>Kiểm tra định dạng các cột dữ liệu</a:t>
            </a:r>
            <a:endParaRPr sz="1800" i="1" u="none" strike="noStrike">
              <a:solidFill>
                <a:srgbClr val="75707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199351" y="-7632097"/>
            <a:ext cx="1803676" cy="484306"/>
          </a:xfrm>
          <a:prstGeom prst="roundRect">
            <a:avLst>
              <a:gd name="adj" fmla="val 16667"/>
            </a:avLst>
          </a:prstGeom>
          <a:solidFill>
            <a:srgbClr val="ED1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2" name="Google Shape;122;p4"/>
          <p:cNvSpPr txBox="1"/>
          <p:nvPr>
            <p:ph type="subTitle" idx="1"/>
          </p:nvPr>
        </p:nvSpPr>
        <p:spPr>
          <a:xfrm>
            <a:off x="1222210" y="-7595520"/>
            <a:ext cx="2610202" cy="48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Câu hỏi lớn !!</a:t>
            </a:r>
            <a:endParaRPr lang="en-US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123" name="Google Shape;123;p4"/>
          <p:cNvGraphicFramePr/>
          <p:nvPr/>
        </p:nvGraphicFramePr>
        <p:xfrm>
          <a:off x="884582" y="2855915"/>
          <a:ext cx="9963975" cy="3000000"/>
        </p:xfrm>
        <a:graphic>
          <a:graphicData uri="http://schemas.openxmlformats.org/drawingml/2006/table">
            <a:tbl>
              <a:tblPr firstRow="1" bandRow="1">
                <a:noFill/>
                <a:tableStyleId>{E74A50E0-8615-40A3-A27E-EEC76D437E28}</a:tableStyleId>
              </a:tblPr>
              <a:tblGrid>
                <a:gridCol w="3321325"/>
                <a:gridCol w="3321325"/>
                <a:gridCol w="3321325"/>
              </a:tblGrid>
              <a:tr h="79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/>
                        <a:t>Transaction_id</a:t>
                      </a:r>
                      <a:endParaRPr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Transaction Date</a:t>
                      </a:r>
                      <a:endParaRPr lang="en-US" sz="2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Custom_Transaction</a:t>
                      </a:r>
                      <a:endParaRPr sz="2800"/>
                    </a:p>
                  </a:txBody>
                  <a:tcPr marL="91450" marR="91450" marT="45725" marB="45725"/>
                </a:tc>
              </a:tr>
              <a:tr h="79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119</a:t>
                      </a:r>
                      <a:endParaRPr lang="en-US" sz="4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u="none" strike="noStrike">
                          <a:solidFill>
                            <a:schemeClr val="dk1"/>
                          </a:solidFill>
                        </a:rPr>
                        <a:t>2-11-2022</a:t>
                      </a:r>
                      <a:endParaRPr sz="4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Calibri" panose="020F0502020204030204"/>
                        <a:buNone/>
                      </a:pPr>
                      <a:r>
                        <a:rPr lang="en-US" sz="4000"/>
                        <a:t>119-</a:t>
                      </a:r>
                      <a:r>
                        <a:rPr lang="en-US" sz="4000" b="0" u="none" strike="noStrike">
                          <a:solidFill>
                            <a:schemeClr val="dk1"/>
                          </a:solidFill>
                        </a:rPr>
                        <a:t>2-11-2022</a:t>
                      </a:r>
                      <a:endParaRPr sz="4000"/>
                    </a:p>
                  </a:txBody>
                  <a:tcPr marL="91450" marR="91450" marT="45725" marB="45725"/>
                </a:tc>
              </a:tr>
              <a:tr h="79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119</a:t>
                      </a:r>
                      <a:endParaRPr lang="en-US" sz="4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u="none" strike="noStrike">
                          <a:solidFill>
                            <a:schemeClr val="dk1"/>
                          </a:solidFill>
                        </a:rPr>
                        <a:t>8-17-2021</a:t>
                      </a:r>
                      <a:endParaRPr sz="4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119-</a:t>
                      </a:r>
                      <a:r>
                        <a:rPr lang="en-US" sz="4000" b="0" u="none" strike="noStrike">
                          <a:solidFill>
                            <a:schemeClr val="dk1"/>
                          </a:solidFill>
                        </a:rPr>
                        <a:t>8-17-2021</a:t>
                      </a:r>
                      <a:endParaRPr sz="400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24" name="Google Shape;124;p4"/>
          <p:cNvSpPr/>
          <p:nvPr/>
        </p:nvSpPr>
        <p:spPr>
          <a:xfrm>
            <a:off x="7295322" y="2773017"/>
            <a:ext cx="3657600" cy="254441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0"/>
          <p:cNvSpPr txBox="1"/>
          <p:nvPr>
            <p:ph type="ctrTitle"/>
          </p:nvPr>
        </p:nvSpPr>
        <p:spPr>
          <a:xfrm>
            <a:off x="-7830112" y="1199595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Offer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1" name="Google Shape;591;p40"/>
          <p:cNvSpPr txBox="1"/>
          <p:nvPr/>
        </p:nvSpPr>
        <p:spPr>
          <a:xfrm>
            <a:off x="-8008428" y="204284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4000"/>
              <a:buFont typeface="Nunito"/>
              <a:buNone/>
            </a:pPr>
            <a:r>
              <a:rPr lang="en-US" sz="4000" i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“Bạn ơi. Đừng bỏ bữa sáng”</a:t>
            </a:r>
            <a:endParaRPr lang="en-US" sz="4000" i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2" name="Google Shape;592;p40"/>
          <p:cNvSpPr txBox="1"/>
          <p:nvPr/>
        </p:nvSpPr>
        <p:spPr>
          <a:xfrm>
            <a:off x="676577" y="-3681701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Insight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3" name="Google Shape;593;p40"/>
          <p:cNvSpPr txBox="1"/>
          <p:nvPr/>
        </p:nvSpPr>
        <p:spPr>
          <a:xfrm>
            <a:off x="676577" y="-2475057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Có xu hướng sử dụng Size lớn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Yêu thích Cà phê &amp; Trà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2000"/>
              <a:buFont typeface="Nunito"/>
              <a:buNone/>
            </a:pPr>
            <a:r>
              <a:rPr lang="en-US" sz="2000" i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- Thích đi cà phê vào buổi sáng</a:t>
            </a:r>
            <a:endParaRPr sz="2000" i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4" name="Google Shape;594;p40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604194" y="236125"/>
            <a:ext cx="5460018" cy="6600297"/>
          </a:xfrm>
          <a:prstGeom prst="rect">
            <a:avLst/>
          </a:prstGeom>
          <a:noFill/>
          <a:ln>
            <a:noFill/>
          </a:ln>
          <a:effectLst>
            <a:outerShdw blurRad="546100" dist="50800" dir="15600000" algn="r" rotWithShape="0">
              <a:srgbClr val="3F3F3F">
                <a:alpha val="32941"/>
              </a:srgbClr>
            </a:outerShdw>
          </a:effectLst>
        </p:spPr>
      </p:pic>
      <p:pic>
        <p:nvPicPr>
          <p:cNvPr id="595" name="Google Shape;595;p40" descr="A croissants on a plat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5815" y="4064583"/>
            <a:ext cx="3064023" cy="30640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596" name="Google Shape;596;p40"/>
          <p:cNvSpPr txBox="1"/>
          <p:nvPr/>
        </p:nvSpPr>
        <p:spPr>
          <a:xfrm>
            <a:off x="5712823" y="1815475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Offer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7" name="Google Shape;597;p40"/>
          <p:cNvSpPr txBox="1"/>
          <p:nvPr/>
        </p:nvSpPr>
        <p:spPr>
          <a:xfrm>
            <a:off x="5712823" y="2612254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2800"/>
              <a:buFont typeface="Nunito"/>
              <a:buNone/>
            </a:pPr>
            <a:r>
              <a:rPr lang="en-US" sz="2800" b="1" i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1 Nước Yêu Thích Nhất Size Lớn</a:t>
            </a:r>
            <a:endParaRPr sz="2800" b="1" i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2800"/>
              <a:buFont typeface="Nunito"/>
              <a:buNone/>
            </a:pPr>
            <a:r>
              <a:rPr lang="en-US" sz="2800" b="1" i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1 Bánh Cost Thấp Nhất</a:t>
            </a:r>
            <a:endParaRPr sz="2800" b="1" i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1"/>
          <p:cNvSpPr/>
          <p:nvPr/>
        </p:nvSpPr>
        <p:spPr>
          <a:xfrm>
            <a:off x="0" y="0"/>
            <a:ext cx="12192000" cy="369747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03" name="Google Shape;603;p41"/>
          <p:cNvSpPr txBox="1"/>
          <p:nvPr/>
        </p:nvSpPr>
        <p:spPr>
          <a:xfrm>
            <a:off x="4377978" y="2235431"/>
            <a:ext cx="7879080" cy="90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unito"/>
              <a:buNone/>
            </a:pPr>
            <a:r>
              <a:rPr lang="en-US" sz="7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Kết Nối Khách Cũ</a:t>
            </a:r>
            <a:endParaRPr sz="7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4" name="Google Shape;604;p41"/>
          <p:cNvSpPr txBox="1"/>
          <p:nvPr>
            <p:ph type="ctrTitle"/>
          </p:nvPr>
        </p:nvSpPr>
        <p:spPr>
          <a:xfrm>
            <a:off x="-9357112" y="1199595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Offer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5" name="Google Shape;605;p41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604194" y="236125"/>
            <a:ext cx="5460018" cy="6600297"/>
          </a:xfrm>
          <a:prstGeom prst="rect">
            <a:avLst/>
          </a:prstGeom>
          <a:noFill/>
          <a:ln>
            <a:noFill/>
          </a:ln>
          <a:effectLst>
            <a:outerShdw blurRad="546100" dist="50800" dir="15600000" algn="r" rotWithShape="0">
              <a:srgbClr val="3F3F3F">
                <a:alpha val="32941"/>
              </a:srgbClr>
            </a:outerShdw>
          </a:effectLst>
        </p:spPr>
      </p:pic>
      <p:sp>
        <p:nvSpPr>
          <p:cNvPr id="606" name="Google Shape;606;p41"/>
          <p:cNvSpPr txBox="1"/>
          <p:nvPr/>
        </p:nvSpPr>
        <p:spPr>
          <a:xfrm>
            <a:off x="-9535428" y="204284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4000"/>
              <a:buFont typeface="Nunito"/>
              <a:buNone/>
            </a:pPr>
            <a:r>
              <a:rPr lang="en-US" sz="4000" i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“Bạn ơi. Đừng bỏ bữa sáng”</a:t>
            </a:r>
            <a:endParaRPr lang="en-US" sz="4000" i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7" name="Google Shape;607;p41" descr="A croissants on a plat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5815" y="4064583"/>
            <a:ext cx="3064023" cy="30640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608" name="Google Shape;608;p41"/>
          <p:cNvSpPr txBox="1"/>
          <p:nvPr/>
        </p:nvSpPr>
        <p:spPr>
          <a:xfrm>
            <a:off x="5712823" y="8271696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9600"/>
              <a:buFont typeface="Nunito"/>
              <a:buNone/>
            </a:pPr>
            <a:r>
              <a:rPr lang="en-US" sz="9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Offer</a:t>
            </a:r>
            <a:endParaRPr sz="2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9" name="Google Shape;609;p41"/>
          <p:cNvSpPr txBox="1"/>
          <p:nvPr/>
        </p:nvSpPr>
        <p:spPr>
          <a:xfrm>
            <a:off x="5712823" y="9068475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2800"/>
              <a:buFont typeface="Nunito"/>
              <a:buNone/>
            </a:pPr>
            <a:r>
              <a:rPr lang="en-US" sz="2800" b="1" i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1 Nước Yêu Thích Nhất Size Lớn</a:t>
            </a:r>
            <a:endParaRPr sz="2800" b="1" i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773B"/>
              </a:buClr>
              <a:buSzPts val="2800"/>
              <a:buFont typeface="Nunito"/>
              <a:buNone/>
            </a:pPr>
            <a:r>
              <a:rPr lang="en-US" sz="2800" b="1" i="1">
                <a:solidFill>
                  <a:srgbClr val="C1773B"/>
                </a:solidFill>
                <a:latin typeface="Nunito"/>
                <a:ea typeface="Nunito"/>
                <a:cs typeface="Nunito"/>
                <a:sym typeface="Nunito"/>
              </a:rPr>
              <a:t>1 Bánh Cost Thấp Nhất</a:t>
            </a:r>
            <a:endParaRPr sz="2800" b="1" i="1">
              <a:solidFill>
                <a:srgbClr val="C177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0" name="Google Shape;610;p41"/>
          <p:cNvSpPr txBox="1"/>
          <p:nvPr/>
        </p:nvSpPr>
        <p:spPr>
          <a:xfrm>
            <a:off x="3398917" y="-2009752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Nunito"/>
              <a:buNone/>
            </a:pPr>
            <a:r>
              <a:rPr lang="en-US" sz="20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CLV</a:t>
            </a:r>
            <a:endParaRPr sz="20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1" name="Google Shape;611;p41"/>
          <p:cNvSpPr txBox="1"/>
          <p:nvPr/>
        </p:nvSpPr>
        <p:spPr>
          <a:xfrm>
            <a:off x="4105131" y="-1977892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Lifetime Value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17" name="Google Shape;617;p42"/>
          <p:cNvSpPr txBox="1"/>
          <p:nvPr>
            <p:ph type="ctrTitle"/>
          </p:nvPr>
        </p:nvSpPr>
        <p:spPr>
          <a:xfrm>
            <a:off x="3398917" y="3397140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Nunito"/>
              <a:buNone/>
            </a:pPr>
            <a:r>
              <a:rPr lang="en-US" sz="20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CLV</a:t>
            </a:r>
            <a:endParaRPr lang="en-US" sz="20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8" name="Google Shape;618;p42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8716322" y="869142"/>
            <a:ext cx="7507740" cy="90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2"/>
          <p:cNvSpPr txBox="1"/>
          <p:nvPr/>
        </p:nvSpPr>
        <p:spPr>
          <a:xfrm>
            <a:off x="4105131" y="342900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Lifetime Value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0" name="Google Shape;620;p42" descr="A croissants on a plat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5815" y="7761944"/>
            <a:ext cx="3064023" cy="30640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621" name="Google Shape;621;p42"/>
          <p:cNvSpPr txBox="1"/>
          <p:nvPr/>
        </p:nvSpPr>
        <p:spPr>
          <a:xfrm>
            <a:off x="12567825" y="2235431"/>
            <a:ext cx="7879080" cy="90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unito"/>
              <a:buNone/>
            </a:pPr>
            <a:r>
              <a:rPr lang="en-US" sz="7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Kết Nối Khách Cũ</a:t>
            </a:r>
            <a:endParaRPr sz="7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27" name="Google Shape;627;p43"/>
          <p:cNvSpPr txBox="1"/>
          <p:nvPr>
            <p:ph type="ctrTitle"/>
          </p:nvPr>
        </p:nvSpPr>
        <p:spPr>
          <a:xfrm>
            <a:off x="839059" y="2541445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Nunito"/>
              <a:buNone/>
            </a:pPr>
            <a:r>
              <a:rPr lang="en-US" sz="10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CLV </a:t>
            </a:r>
            <a:endParaRPr lang="en-US" sz="10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8" name="Google Shape;628;p43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8716322" y="869142"/>
            <a:ext cx="7507740" cy="90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3"/>
          <p:cNvSpPr txBox="1"/>
          <p:nvPr/>
        </p:nvSpPr>
        <p:spPr>
          <a:xfrm>
            <a:off x="589064" y="2899048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Lifetime Value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0" name="Google Shape;630;p43"/>
          <p:cNvSpPr txBox="1"/>
          <p:nvPr/>
        </p:nvSpPr>
        <p:spPr>
          <a:xfrm>
            <a:off x="4975681" y="2705099"/>
            <a:ext cx="3615869" cy="73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Total Revenue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1" name="Google Shape;631;p43"/>
          <p:cNvSpPr txBox="1"/>
          <p:nvPr/>
        </p:nvSpPr>
        <p:spPr>
          <a:xfrm>
            <a:off x="3837482" y="2790322"/>
            <a:ext cx="7765454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0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</a:t>
            </a:r>
            <a:endParaRPr lang="en-US" sz="10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2" name="Google Shape;632;p43"/>
          <p:cNvSpPr txBox="1"/>
          <p:nvPr/>
        </p:nvSpPr>
        <p:spPr>
          <a:xfrm>
            <a:off x="4975681" y="3886201"/>
            <a:ext cx="3615869" cy="773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Count Order ID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3" name="Google Shape;633;p43"/>
          <p:cNvSpPr txBox="1"/>
          <p:nvPr/>
        </p:nvSpPr>
        <p:spPr>
          <a:xfrm>
            <a:off x="8521920" y="2738139"/>
            <a:ext cx="3615869" cy="73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Count Order ID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" name="Google Shape;634;p43"/>
          <p:cNvSpPr txBox="1"/>
          <p:nvPr/>
        </p:nvSpPr>
        <p:spPr>
          <a:xfrm>
            <a:off x="8521920" y="3959961"/>
            <a:ext cx="3615869" cy="73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Total Customer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5" name="Google Shape;635;p43"/>
          <p:cNvSpPr txBox="1"/>
          <p:nvPr/>
        </p:nvSpPr>
        <p:spPr>
          <a:xfrm>
            <a:off x="8052272" y="3319681"/>
            <a:ext cx="3615869" cy="773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36" name="Google Shape;636;p43"/>
          <p:cNvCxnSpPr/>
          <p:nvPr/>
        </p:nvCxnSpPr>
        <p:spPr>
          <a:xfrm>
            <a:off x="5143500" y="3633567"/>
            <a:ext cx="2573971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7" name="Google Shape;637;p43"/>
          <p:cNvCxnSpPr/>
          <p:nvPr/>
        </p:nvCxnSpPr>
        <p:spPr>
          <a:xfrm>
            <a:off x="8839200" y="3671667"/>
            <a:ext cx="2573971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8" name="Google Shape;638;p43"/>
          <p:cNvSpPr txBox="1"/>
          <p:nvPr/>
        </p:nvSpPr>
        <p:spPr>
          <a:xfrm>
            <a:off x="5030837" y="8598346"/>
            <a:ext cx="7765454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bri" panose="020F0502020204030204"/>
              <a:buNone/>
            </a:pPr>
            <a:endParaRPr sz="1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Nunito"/>
              <a:buNone/>
            </a:pPr>
            <a:r>
              <a:rPr lang="en-US" sz="1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292.5</a:t>
            </a:r>
            <a:r>
              <a:rPr lang="en-US" sz="7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endParaRPr lang="en-US" sz="75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4"/>
          <p:cNvSpPr/>
          <p:nvPr/>
        </p:nvSpPr>
        <p:spPr>
          <a:xfrm>
            <a:off x="-5315" y="11566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4" name="Google Shape;644;p44"/>
          <p:cNvSpPr txBox="1"/>
          <p:nvPr>
            <p:ph type="ctrTitle"/>
          </p:nvPr>
        </p:nvSpPr>
        <p:spPr>
          <a:xfrm>
            <a:off x="874801" y="2540171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Nunito"/>
              <a:buNone/>
            </a:pPr>
            <a:r>
              <a:rPr lang="en-US" sz="10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CLV </a:t>
            </a:r>
            <a:endParaRPr lang="en-US" sz="10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5" name="Google Shape;645;p44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8716322" y="183342"/>
            <a:ext cx="7507740" cy="90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4"/>
          <p:cNvSpPr txBox="1"/>
          <p:nvPr/>
        </p:nvSpPr>
        <p:spPr>
          <a:xfrm>
            <a:off x="976771" y="269889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Lifetime Value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7" name="Google Shape;647;p44"/>
          <p:cNvSpPr txBox="1"/>
          <p:nvPr/>
        </p:nvSpPr>
        <p:spPr>
          <a:xfrm>
            <a:off x="5030837" y="2793889"/>
            <a:ext cx="7765454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bri" panose="020F0502020204030204"/>
              <a:buNone/>
            </a:pPr>
            <a:endParaRPr sz="1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Nunito"/>
              <a:buNone/>
            </a:pPr>
            <a:r>
              <a:rPr lang="en-US" sz="1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292.5</a:t>
            </a:r>
            <a:r>
              <a:rPr lang="en-US" sz="7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endParaRPr lang="en-US" sz="75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8" name="Google Shape;648;p44"/>
          <p:cNvSpPr txBox="1"/>
          <p:nvPr/>
        </p:nvSpPr>
        <p:spPr>
          <a:xfrm>
            <a:off x="3827570" y="2667030"/>
            <a:ext cx="7765454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0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</a:t>
            </a:r>
            <a:endParaRPr lang="en-US" sz="10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9" name="Google Shape;649;p44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9495843" y="910492"/>
            <a:ext cx="7203558" cy="90756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650" name="Google Shape;650;p44"/>
          <p:cNvSpPr txBox="1"/>
          <p:nvPr/>
        </p:nvSpPr>
        <p:spPr>
          <a:xfrm>
            <a:off x="4975681" y="-3099358"/>
            <a:ext cx="3615869" cy="73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Total Revenue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1" name="Google Shape;651;p44"/>
          <p:cNvSpPr txBox="1"/>
          <p:nvPr/>
        </p:nvSpPr>
        <p:spPr>
          <a:xfrm>
            <a:off x="3837482" y="-3014135"/>
            <a:ext cx="7765454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0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</a:t>
            </a:r>
            <a:endParaRPr lang="en-US" sz="10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2" name="Google Shape;652;p44"/>
          <p:cNvSpPr txBox="1"/>
          <p:nvPr/>
        </p:nvSpPr>
        <p:spPr>
          <a:xfrm>
            <a:off x="4975681" y="-1918256"/>
            <a:ext cx="3615869" cy="773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Count Order ID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3" name="Google Shape;653;p44"/>
          <p:cNvSpPr txBox="1"/>
          <p:nvPr/>
        </p:nvSpPr>
        <p:spPr>
          <a:xfrm>
            <a:off x="8521920" y="-3066318"/>
            <a:ext cx="3615869" cy="73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Count Order ID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4" name="Google Shape;654;p44"/>
          <p:cNvSpPr txBox="1"/>
          <p:nvPr/>
        </p:nvSpPr>
        <p:spPr>
          <a:xfrm>
            <a:off x="8521920" y="-1844496"/>
            <a:ext cx="3615869" cy="73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Total Customer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5" name="Google Shape;655;p44"/>
          <p:cNvSpPr txBox="1"/>
          <p:nvPr/>
        </p:nvSpPr>
        <p:spPr>
          <a:xfrm>
            <a:off x="8052272" y="-2484776"/>
            <a:ext cx="3615869" cy="773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endParaRPr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</a:pPr>
            <a:r>
              <a:rPr lang="en-US" sz="3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endParaRPr lang="en-US" sz="32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56" name="Google Shape;656;p44"/>
          <p:cNvCxnSpPr/>
          <p:nvPr/>
        </p:nvCxnSpPr>
        <p:spPr>
          <a:xfrm>
            <a:off x="5143500" y="-2170890"/>
            <a:ext cx="2573971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p44"/>
          <p:cNvCxnSpPr/>
          <p:nvPr/>
        </p:nvCxnSpPr>
        <p:spPr>
          <a:xfrm>
            <a:off x="8839200" y="-2132790"/>
            <a:ext cx="2573971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45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8716322" y="869142"/>
            <a:ext cx="7507740" cy="90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5"/>
          <p:cNvSpPr txBox="1"/>
          <p:nvPr/>
        </p:nvSpPr>
        <p:spPr>
          <a:xfrm>
            <a:off x="6131412" y="2148637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6000"/>
              <a:buFont typeface="Nunito"/>
              <a:buNone/>
            </a:pPr>
            <a:r>
              <a:rPr lang="en-US" sz="60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Làm gì</a:t>
            </a:r>
            <a:endParaRPr sz="60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4" name="Google Shape;664;p45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742088" y="1158142"/>
            <a:ext cx="7203558" cy="90756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665" name="Google Shape;665;p45"/>
          <p:cNvSpPr txBox="1"/>
          <p:nvPr/>
        </p:nvSpPr>
        <p:spPr>
          <a:xfrm>
            <a:off x="6176311" y="2980481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6000"/>
              <a:buFont typeface="Nunito"/>
              <a:buNone/>
            </a:pPr>
            <a:r>
              <a:rPr lang="en-US" sz="60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Với</a:t>
            </a:r>
            <a:endParaRPr sz="60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6" name="Google Shape;666;p45"/>
          <p:cNvSpPr txBox="1"/>
          <p:nvPr/>
        </p:nvSpPr>
        <p:spPr>
          <a:xfrm>
            <a:off x="7350612" y="4114247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15000"/>
              <a:buFont typeface="Nunito"/>
              <a:buNone/>
            </a:pPr>
            <a:r>
              <a:rPr lang="en-US" sz="15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CLV</a:t>
            </a:r>
            <a:endParaRPr sz="150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7" name="Google Shape;667;p45"/>
          <p:cNvSpPr txBox="1"/>
          <p:nvPr/>
        </p:nvSpPr>
        <p:spPr>
          <a:xfrm>
            <a:off x="5326898" y="7596961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5400"/>
              <a:buFont typeface="Nunito"/>
              <a:buNone/>
            </a:pPr>
            <a:r>
              <a:rPr lang="en-US" sz="54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Khỏe: </a:t>
            </a:r>
            <a:r>
              <a:rPr lang="en-US" sz="5400" b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Trên 292.5 </a:t>
            </a:r>
            <a:r>
              <a:rPr lang="en-US" sz="40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endParaRPr lang="en-US" sz="40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5400"/>
              <a:buFont typeface="Nunito"/>
              <a:buNone/>
            </a:pPr>
            <a:r>
              <a:rPr lang="en-US" sz="54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Bệnh: </a:t>
            </a:r>
            <a:r>
              <a:rPr lang="en-US" sz="54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Dưới 292.5 </a:t>
            </a:r>
            <a:r>
              <a:rPr lang="en-US" sz="40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endParaRPr lang="en-US" sz="40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8" name="Google Shape;668;p45"/>
          <p:cNvSpPr/>
          <p:nvPr/>
        </p:nvSpPr>
        <p:spPr>
          <a:xfrm>
            <a:off x="-5315" y="-7722734"/>
            <a:ext cx="12192000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69" name="Google Shape;669;p45"/>
          <p:cNvSpPr txBox="1"/>
          <p:nvPr/>
        </p:nvSpPr>
        <p:spPr>
          <a:xfrm>
            <a:off x="58365" y="-152523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0" name="Google Shape;670;p45"/>
          <p:cNvSpPr txBox="1"/>
          <p:nvPr>
            <p:ph type="ctrTitle"/>
          </p:nvPr>
        </p:nvSpPr>
        <p:spPr>
          <a:xfrm>
            <a:off x="874801" y="-5194129"/>
            <a:ext cx="7108806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Nunito"/>
              <a:buNone/>
            </a:pPr>
            <a:r>
              <a:rPr lang="en-US" sz="10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CLV </a:t>
            </a:r>
            <a:endParaRPr lang="en-US" sz="10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1" name="Google Shape;671;p45"/>
          <p:cNvSpPr txBox="1"/>
          <p:nvPr/>
        </p:nvSpPr>
        <p:spPr>
          <a:xfrm>
            <a:off x="976771" y="-503541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Lifetime Value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2" name="Google Shape;672;p45"/>
          <p:cNvSpPr txBox="1"/>
          <p:nvPr/>
        </p:nvSpPr>
        <p:spPr>
          <a:xfrm>
            <a:off x="5030837" y="-4940411"/>
            <a:ext cx="7765454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bri" panose="020F0502020204030204"/>
              <a:buNone/>
            </a:pPr>
            <a:endParaRPr sz="1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Nunito"/>
              <a:buNone/>
            </a:pPr>
            <a:r>
              <a:rPr lang="en-US" sz="1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292.5</a:t>
            </a:r>
            <a:r>
              <a:rPr lang="en-US" sz="7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endParaRPr lang="en-US" sz="75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3" name="Google Shape;673;p45"/>
          <p:cNvSpPr txBox="1"/>
          <p:nvPr/>
        </p:nvSpPr>
        <p:spPr>
          <a:xfrm>
            <a:off x="3827570" y="-5067270"/>
            <a:ext cx="7765454" cy="168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0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</a:t>
            </a:r>
            <a:endParaRPr lang="en-US" sz="10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6"/>
          <p:cNvSpPr txBox="1"/>
          <p:nvPr/>
        </p:nvSpPr>
        <p:spPr>
          <a:xfrm>
            <a:off x="58365" y="-68322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9" name="Google Shape;679;p46"/>
          <p:cNvSpPr txBox="1"/>
          <p:nvPr/>
        </p:nvSpPr>
        <p:spPr>
          <a:xfrm>
            <a:off x="158698" y="-6483119"/>
            <a:ext cx="11926957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0" name="Google Shape;680;p46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8716322" y="869142"/>
            <a:ext cx="7507740" cy="90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6"/>
          <p:cNvSpPr txBox="1"/>
          <p:nvPr/>
        </p:nvSpPr>
        <p:spPr>
          <a:xfrm>
            <a:off x="5326898" y="342900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5400"/>
              <a:buFont typeface="Nunito"/>
              <a:buNone/>
            </a:pPr>
            <a:r>
              <a:rPr lang="en-US" sz="54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Khỏe: </a:t>
            </a:r>
            <a:r>
              <a:rPr lang="en-US" sz="5400" b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Trên 292.5 </a:t>
            </a:r>
            <a:r>
              <a:rPr lang="en-US" sz="40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endParaRPr lang="en-US" sz="40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5400"/>
              <a:buFont typeface="Nunito"/>
              <a:buNone/>
            </a:pPr>
            <a:r>
              <a:rPr lang="en-US" sz="54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Bệnh: </a:t>
            </a:r>
            <a:r>
              <a:rPr lang="en-US" sz="54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Dưới 292.5 </a:t>
            </a:r>
            <a:r>
              <a:rPr lang="en-US" sz="40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endParaRPr lang="en-US" sz="40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2" name="Google Shape;682;p46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742088" y="1158142"/>
            <a:ext cx="7203558" cy="90756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sp>
        <p:nvSpPr>
          <p:cNvPr id="683" name="Google Shape;683;p46"/>
          <p:cNvSpPr txBox="1"/>
          <p:nvPr/>
        </p:nvSpPr>
        <p:spPr>
          <a:xfrm>
            <a:off x="6176311" y="-2527181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A86E"/>
              </a:buClr>
              <a:buSzPts val="6000"/>
              <a:buFont typeface="Nunito"/>
              <a:buNone/>
            </a:pPr>
            <a:r>
              <a:rPr lang="en-US" sz="6000" b="1">
                <a:solidFill>
                  <a:srgbClr val="D7A86E"/>
                </a:solidFill>
                <a:latin typeface="Nunito"/>
                <a:ea typeface="Nunito"/>
                <a:cs typeface="Nunito"/>
                <a:sym typeface="Nunito"/>
              </a:rPr>
              <a:t>Với</a:t>
            </a:r>
            <a:endParaRPr sz="60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4" name="Google Shape;684;p46"/>
          <p:cNvSpPr txBox="1"/>
          <p:nvPr/>
        </p:nvSpPr>
        <p:spPr>
          <a:xfrm>
            <a:off x="7350612" y="-1393415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15000"/>
              <a:buFont typeface="Nunito"/>
              <a:buNone/>
            </a:pPr>
            <a:r>
              <a:rPr lang="en-US" sz="15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CLV</a:t>
            </a:r>
            <a:endParaRPr sz="15000" b="1">
              <a:solidFill>
                <a:srgbClr val="D7A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5" name="Google Shape;685;p46"/>
          <p:cNvPicPr preferRelativeResize="0"/>
          <p:nvPr/>
        </p:nvPicPr>
        <p:blipFill rotWithShape="1">
          <a:blip r:embed="rId3"/>
          <a:srcRect t="4167"/>
          <a:stretch>
            <a:fillRect/>
          </a:stretch>
        </p:blipFill>
        <p:spPr>
          <a:xfrm>
            <a:off x="12975088" y="598713"/>
            <a:ext cx="6924675" cy="569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47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8716322" y="869142"/>
            <a:ext cx="7507740" cy="907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7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83343"/>
            <a:ext cx="2609850" cy="32881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692" name="Google Shape;692;p47"/>
          <p:cNvPicPr preferRelativeResize="0"/>
          <p:nvPr/>
        </p:nvPicPr>
        <p:blipFill rotWithShape="1">
          <a:blip r:embed="rId3"/>
          <a:srcRect t="4167"/>
          <a:stretch>
            <a:fillRect/>
          </a:stretch>
        </p:blipFill>
        <p:spPr>
          <a:xfrm>
            <a:off x="3716788" y="598713"/>
            <a:ext cx="6924675" cy="569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8"/>
          <p:cNvSpPr/>
          <p:nvPr/>
        </p:nvSpPr>
        <p:spPr>
          <a:xfrm>
            <a:off x="8044991" y="0"/>
            <a:ext cx="4147009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8" name="Google Shape;698;p48"/>
          <p:cNvSpPr txBox="1"/>
          <p:nvPr/>
        </p:nvSpPr>
        <p:spPr>
          <a:xfrm>
            <a:off x="58365" y="-75180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99" name="Google Shape;699;p48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45443" y="4251388"/>
            <a:ext cx="1888049" cy="228235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8"/>
          <p:cNvSpPr/>
          <p:nvPr/>
        </p:nvSpPr>
        <p:spPr>
          <a:xfrm>
            <a:off x="3897982" y="0"/>
            <a:ext cx="4147009" cy="6858000"/>
          </a:xfrm>
          <a:prstGeom prst="rect">
            <a:avLst/>
          </a:prstGeom>
          <a:solidFill>
            <a:srgbClr val="FFEB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1" name="Google Shape;701;p48"/>
          <p:cNvSpPr txBox="1"/>
          <p:nvPr/>
        </p:nvSpPr>
        <p:spPr>
          <a:xfrm>
            <a:off x="866927" y="-547043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3600"/>
              <a:buFont typeface="Nunito"/>
              <a:buNone/>
            </a:pPr>
            <a: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At Risk</a:t>
            </a:r>
            <a:endParaRPr lang="en-US"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>
            <a:off x="4648229" y="-547043"/>
            <a:ext cx="4147009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3600"/>
              <a:buFont typeface="Nunito"/>
              <a:buNone/>
            </a:pPr>
            <a:r>
              <a:rPr lang="en-US" sz="36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Hibernating</a:t>
            </a:r>
            <a:endParaRPr lang="en-US" sz="36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9245443" y="-547043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Loyal</a:t>
            </a:r>
            <a:endParaRPr lang="en-US" sz="3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4" name="Google Shape;704;p48" descr="A cup of iced coffe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84698" y="3759739"/>
            <a:ext cx="2201785" cy="27740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705" name="Google Shape;705;p48" descr="A plastic cup with a drink in it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514429" y="3002280"/>
            <a:ext cx="4240621" cy="37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8"/>
          <p:cNvSpPr txBox="1"/>
          <p:nvPr/>
        </p:nvSpPr>
        <p:spPr>
          <a:xfrm>
            <a:off x="283620" y="2054460"/>
            <a:ext cx="3313803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8800"/>
              <a:buFont typeface="Nunito"/>
              <a:buNone/>
            </a:pPr>
            <a:r>
              <a:rPr lang="en-US" sz="88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17.3</a:t>
            </a:r>
            <a:r>
              <a:rPr lang="en-US" sz="48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 %</a:t>
            </a:r>
            <a:endParaRPr lang="en-US" sz="48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7" name="Google Shape;707;p48"/>
          <p:cNvSpPr txBox="1"/>
          <p:nvPr/>
        </p:nvSpPr>
        <p:spPr>
          <a:xfrm>
            <a:off x="4254625" y="1995200"/>
            <a:ext cx="3313803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8800"/>
              <a:buFont typeface="Nunito"/>
              <a:buNone/>
            </a:pPr>
            <a:r>
              <a:rPr lang="en-US" sz="88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16.9</a:t>
            </a:r>
            <a:r>
              <a:rPr lang="en-US" sz="48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 %</a:t>
            </a:r>
            <a:endParaRPr lang="en-US" sz="48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>
            <a:off x="8193936" y="1950887"/>
            <a:ext cx="3914922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unito"/>
              <a:buNone/>
            </a:pPr>
            <a:r>
              <a:rPr lang="en-US" sz="8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14.04</a:t>
            </a:r>
            <a:r>
              <a:rPr lang="en-US" sz="4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%</a:t>
            </a:r>
            <a:endParaRPr lang="en-US" sz="4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9" name="Google Shape;709;p48"/>
          <p:cNvSpPr txBox="1"/>
          <p:nvPr/>
        </p:nvSpPr>
        <p:spPr>
          <a:xfrm>
            <a:off x="283620" y="0"/>
            <a:ext cx="3316121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</a:pPr>
            <a:r>
              <a:rPr lang="en-US" sz="12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Mua hàng </a:t>
            </a:r>
            <a:r>
              <a:rPr lang="en-US" sz="1200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thường xuyên</a:t>
            </a:r>
            <a:r>
              <a:rPr lang="en-US" sz="12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và chi tiêu một số tiền lớn nhưng không mua hàng gần đây</a:t>
            </a:r>
            <a:endParaRPr sz="1200" i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0" name="Google Shape;710;p48"/>
          <p:cNvSpPr txBox="1"/>
          <p:nvPr/>
        </p:nvSpPr>
        <p:spPr>
          <a:xfrm>
            <a:off x="4421330" y="16310"/>
            <a:ext cx="3316121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</a:pPr>
            <a:r>
              <a:rPr lang="en-US" sz="12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Đã lâu không quay lại, có sức mua yếu, </a:t>
            </a:r>
            <a:endParaRPr sz="1200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</a:pPr>
            <a:r>
              <a:rPr lang="en-US" sz="12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tần suất mua hàng không cao</a:t>
            </a:r>
            <a:endParaRPr sz="1200" i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1" name="Google Shape;711;p48"/>
          <p:cNvSpPr txBox="1"/>
          <p:nvPr/>
        </p:nvSpPr>
        <p:spPr>
          <a:xfrm>
            <a:off x="8343232" y="-125393"/>
            <a:ext cx="3316121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None/>
            </a:pPr>
            <a:r>
              <a:rPr lang="en-US" sz="12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Tần suất mua hàng thường xuyên</a:t>
            </a:r>
            <a:endParaRPr sz="12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12" name="Google Shape;712;p48" descr="A cup of iced coffe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-4731957"/>
            <a:ext cx="2609850" cy="32881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713" name="Google Shape;713;p48"/>
          <p:cNvPicPr preferRelativeResize="0"/>
          <p:nvPr/>
        </p:nvPicPr>
        <p:blipFill rotWithShape="1">
          <a:blip r:embed="rId5"/>
          <a:srcRect t="4167"/>
          <a:stretch>
            <a:fillRect/>
          </a:stretch>
        </p:blipFill>
        <p:spPr>
          <a:xfrm>
            <a:off x="3716788" y="-7516587"/>
            <a:ext cx="6924675" cy="569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9"/>
          <p:cNvSpPr/>
          <p:nvPr/>
        </p:nvSpPr>
        <p:spPr>
          <a:xfrm>
            <a:off x="3897982" y="-8355100"/>
            <a:ext cx="4147009" cy="6858000"/>
          </a:xfrm>
          <a:prstGeom prst="rect">
            <a:avLst/>
          </a:prstGeom>
          <a:solidFill>
            <a:srgbClr val="FFEB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19" name="Google Shape;719;p49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3750887" y="1100160"/>
            <a:ext cx="3991505" cy="50288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720" name="Google Shape;720;p49" descr="A plastic cup with a drink in i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872103" y="-214358"/>
            <a:ext cx="8585769" cy="76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9"/>
          <p:cNvSpPr/>
          <p:nvPr/>
        </p:nvSpPr>
        <p:spPr>
          <a:xfrm>
            <a:off x="8044991" y="-8355100"/>
            <a:ext cx="4147009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2" name="Google Shape;722;p49"/>
          <p:cNvSpPr txBox="1"/>
          <p:nvPr/>
        </p:nvSpPr>
        <p:spPr>
          <a:xfrm>
            <a:off x="58365" y="-75180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3" name="Google Shape;723;p49" descr="A cup of iced coffe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4053599" y="3111609"/>
            <a:ext cx="2029995" cy="2453942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9"/>
          <p:cNvSpPr txBox="1"/>
          <p:nvPr/>
        </p:nvSpPr>
        <p:spPr>
          <a:xfrm>
            <a:off x="5235594" y="1318943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8000"/>
              <a:buFont typeface="Nunito"/>
              <a:buNone/>
            </a:pPr>
            <a:r>
              <a:rPr lang="en-US" sz="8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At Risk</a:t>
            </a:r>
            <a:endParaRPr lang="en-US" sz="8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4130069" y="-7045637"/>
            <a:ext cx="4147009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4800"/>
              <a:buFont typeface="Nunito"/>
              <a:buNone/>
            </a:pPr>
            <a:r>
              <a:rPr lang="en-US" sz="48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Hibernating</a:t>
            </a:r>
            <a:endParaRPr lang="en-US" sz="48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9230203" y="-7045637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Loyal</a:t>
            </a:r>
            <a:endParaRPr lang="en-US" sz="4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>
            <a:off x="5235594" y="2922419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Tiếp cận </a:t>
            </a: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cá nhân hóa</a:t>
            </a:r>
            <a:endParaRPr sz="2400" b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Gửi kèm </a:t>
            </a: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khuyến mãi</a:t>
            </a:r>
            <a:r>
              <a:rPr lang="en-US" sz="2400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dựa theo </a:t>
            </a:r>
            <a:endParaRPr lang="en-US" sz="2400" i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hành vi mua hàng </a:t>
            </a: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trong quá khứ</a:t>
            </a:r>
            <a:endParaRPr sz="2400" i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51314" y="1"/>
            <a:ext cx="9840686" cy="687151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/>
          <p:nvPr/>
        </p:nvSpPr>
        <p:spPr>
          <a:xfrm rot="-5400000">
            <a:off x="-1639008" y="2452098"/>
            <a:ext cx="5978610" cy="14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2213"/>
              </a:buClr>
              <a:buSzPts val="7200"/>
              <a:buFont typeface="Arial" panose="020B0604020202020204"/>
              <a:buNone/>
            </a:pPr>
            <a:r>
              <a:rPr lang="en-US" sz="7200" b="1">
                <a:solidFill>
                  <a:srgbClr val="532213"/>
                </a:solidFill>
                <a:latin typeface="Nunito"/>
                <a:ea typeface="Nunito"/>
                <a:cs typeface="Nunito"/>
                <a:sym typeface="Nunito"/>
              </a:rPr>
              <a:t>Data Model</a:t>
            </a:r>
            <a:endParaRPr lang="en-US" sz="7200" b="1">
              <a:solidFill>
                <a:srgbClr val="53221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0"/>
          <p:cNvSpPr/>
          <p:nvPr/>
        </p:nvSpPr>
        <p:spPr>
          <a:xfrm>
            <a:off x="-277091" y="0"/>
            <a:ext cx="12469091" cy="6924591"/>
          </a:xfrm>
          <a:prstGeom prst="rect">
            <a:avLst/>
          </a:prstGeom>
          <a:solidFill>
            <a:srgbClr val="FFEB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33" name="Google Shape;733;p50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3527" y="1202473"/>
            <a:ext cx="3991505" cy="50288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734" name="Google Shape;734;p50" descr="A plastic cup with a drink in i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023604" y="7885589"/>
            <a:ext cx="8585769" cy="76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0"/>
          <p:cNvSpPr/>
          <p:nvPr/>
        </p:nvSpPr>
        <p:spPr>
          <a:xfrm>
            <a:off x="8044991" y="-8355100"/>
            <a:ext cx="4147009" cy="6858000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36" name="Google Shape;736;p50"/>
          <p:cNvSpPr txBox="1"/>
          <p:nvPr/>
        </p:nvSpPr>
        <p:spPr>
          <a:xfrm>
            <a:off x="58365" y="-75180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37" name="Google Shape;737;p50" descr="A cup of iced coffe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4053599" y="3111609"/>
            <a:ext cx="2029995" cy="2453942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0"/>
          <p:cNvSpPr txBox="1"/>
          <p:nvPr/>
        </p:nvSpPr>
        <p:spPr>
          <a:xfrm>
            <a:off x="5235594" y="1318943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8000"/>
              <a:buFont typeface="Nunito"/>
              <a:buNone/>
            </a:pPr>
            <a:r>
              <a:rPr lang="en-US" sz="8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Hibernating</a:t>
            </a:r>
            <a:endParaRPr lang="en-US" sz="8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9" name="Google Shape;739;p50"/>
          <p:cNvSpPr txBox="1"/>
          <p:nvPr/>
        </p:nvSpPr>
        <p:spPr>
          <a:xfrm>
            <a:off x="4130069" y="-7045637"/>
            <a:ext cx="4147009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4800"/>
              <a:buFont typeface="Nunito"/>
              <a:buNone/>
            </a:pPr>
            <a:r>
              <a:rPr lang="en-US" sz="48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Hibernating</a:t>
            </a:r>
            <a:endParaRPr lang="en-US" sz="48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0" name="Google Shape;740;p50"/>
          <p:cNvSpPr txBox="1"/>
          <p:nvPr/>
        </p:nvSpPr>
        <p:spPr>
          <a:xfrm>
            <a:off x="9230203" y="-7045637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Loyal</a:t>
            </a:r>
            <a:endParaRPr lang="en-US" sz="4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1" name="Google Shape;741;p50"/>
          <p:cNvSpPr txBox="1"/>
          <p:nvPr/>
        </p:nvSpPr>
        <p:spPr>
          <a:xfrm>
            <a:off x="5235594" y="2922419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Tiếp cận </a:t>
            </a: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cá nhân hóa</a:t>
            </a:r>
            <a:endParaRPr sz="2400" b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Gửi kèm </a:t>
            </a: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khuyến mãi</a:t>
            </a:r>
            <a:r>
              <a:rPr lang="en-US" sz="2400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để nhắc khách hàng.</a:t>
            </a:r>
            <a:endParaRPr lang="en-US" sz="2400" i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2" name="Google Shape;742;p50"/>
          <p:cNvSpPr txBox="1"/>
          <p:nvPr/>
        </p:nvSpPr>
        <p:spPr>
          <a:xfrm>
            <a:off x="5257368" y="-3695746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8000"/>
              <a:buFont typeface="Nunito"/>
              <a:buNone/>
            </a:pPr>
            <a:r>
              <a:rPr lang="en-US" sz="8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At Risk</a:t>
            </a:r>
            <a:endParaRPr lang="en-US" sz="8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3" name="Google Shape;743;p50"/>
          <p:cNvSpPr txBox="1"/>
          <p:nvPr/>
        </p:nvSpPr>
        <p:spPr>
          <a:xfrm>
            <a:off x="5257368" y="-2092270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Tiếp cận </a:t>
            </a: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cá nhân hóa</a:t>
            </a:r>
            <a:endParaRPr sz="2400" b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Gửi kèm </a:t>
            </a: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khuyến mãi</a:t>
            </a:r>
            <a:r>
              <a:rPr lang="en-US" sz="2400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dựa theo </a:t>
            </a:r>
            <a:endParaRPr lang="en-US" sz="2400" i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hành vi mua hàng </a:t>
            </a: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trong quá khứ</a:t>
            </a:r>
            <a:endParaRPr sz="2400" i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1"/>
          <p:cNvSpPr/>
          <p:nvPr/>
        </p:nvSpPr>
        <p:spPr>
          <a:xfrm>
            <a:off x="58365" y="8181891"/>
            <a:ext cx="12133635" cy="6858000"/>
          </a:xfrm>
          <a:prstGeom prst="rect">
            <a:avLst/>
          </a:prstGeom>
          <a:solidFill>
            <a:srgbClr val="FFEB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9" name="Google Shape;749;p51" descr="A cup of iced coffe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8564" y="7353343"/>
            <a:ext cx="3991505" cy="50288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</p:pic>
      <p:pic>
        <p:nvPicPr>
          <p:cNvPr id="750" name="Google Shape;750;p51" descr="A plastic cup with a drink in i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023604" y="7885589"/>
            <a:ext cx="8585769" cy="76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1"/>
          <p:cNvSpPr/>
          <p:nvPr/>
        </p:nvSpPr>
        <p:spPr>
          <a:xfrm>
            <a:off x="-16940" y="-35945"/>
            <a:ext cx="12208940" cy="7024034"/>
          </a:xfrm>
          <a:prstGeom prst="rect">
            <a:avLst/>
          </a:prstGeom>
          <a:solidFill>
            <a:srgbClr val="5329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52" name="Google Shape;752;p51"/>
          <p:cNvSpPr txBox="1"/>
          <p:nvPr/>
        </p:nvSpPr>
        <p:spPr>
          <a:xfrm>
            <a:off x="58365" y="-7518031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 panose="020B0604020202020204"/>
              <a:buNone/>
            </a:pPr>
            <a:r>
              <a:rPr lang="en-US" sz="8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CHI TIẾT SẢN PHẨM:</a:t>
            </a:r>
            <a:endParaRPr lang="en-US" sz="8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53" name="Google Shape;753;p51" descr="A cup of iced coffe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8564" y="1318943"/>
            <a:ext cx="4202843" cy="508057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1"/>
          <p:cNvSpPr txBox="1"/>
          <p:nvPr/>
        </p:nvSpPr>
        <p:spPr>
          <a:xfrm>
            <a:off x="5235594" y="9434243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8000"/>
              <a:buFont typeface="Nunito"/>
              <a:buNone/>
            </a:pPr>
            <a:r>
              <a:rPr lang="en-US" sz="8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Hibernating</a:t>
            </a:r>
            <a:endParaRPr lang="en-US" sz="8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5" name="Google Shape;755;p51"/>
          <p:cNvSpPr txBox="1"/>
          <p:nvPr/>
        </p:nvSpPr>
        <p:spPr>
          <a:xfrm>
            <a:off x="4130069" y="-7045637"/>
            <a:ext cx="4147009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4800"/>
              <a:buFont typeface="Nunito"/>
              <a:buNone/>
            </a:pPr>
            <a:r>
              <a:rPr lang="en-US" sz="48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Hibernating</a:t>
            </a:r>
            <a:endParaRPr lang="en-US" sz="48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6" name="Google Shape;756;p51"/>
          <p:cNvSpPr txBox="1"/>
          <p:nvPr/>
        </p:nvSpPr>
        <p:spPr>
          <a:xfrm>
            <a:off x="9230203" y="-7045637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</a:pPr>
            <a:r>
              <a:rPr lang="en-US" sz="4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Loyal</a:t>
            </a:r>
            <a:endParaRPr lang="en-US" sz="4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7" name="Google Shape;757;p51"/>
          <p:cNvSpPr txBox="1"/>
          <p:nvPr/>
        </p:nvSpPr>
        <p:spPr>
          <a:xfrm>
            <a:off x="5235594" y="11037719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Tiếp cận </a:t>
            </a: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cá nhân hóa</a:t>
            </a:r>
            <a:endParaRPr sz="2400" b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201F"/>
              </a:buClr>
              <a:buSzPts val="2400"/>
              <a:buFont typeface="Nunito"/>
              <a:buNone/>
            </a:pP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Gửi kèm </a:t>
            </a:r>
            <a:r>
              <a:rPr lang="en-US" sz="2400" b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khuyến mãi</a:t>
            </a:r>
            <a:r>
              <a:rPr lang="en-US" sz="2400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400" i="1">
                <a:solidFill>
                  <a:srgbClr val="39201F"/>
                </a:solidFill>
                <a:latin typeface="Nunito"/>
                <a:ea typeface="Nunito"/>
                <a:cs typeface="Nunito"/>
                <a:sym typeface="Nunito"/>
              </a:rPr>
              <a:t>để nhắc khách hang.</a:t>
            </a:r>
            <a:endParaRPr lang="en-US" sz="2400" i="1">
              <a:solidFill>
                <a:srgbClr val="39201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8" name="Google Shape;758;p51"/>
          <p:cNvSpPr txBox="1"/>
          <p:nvPr/>
        </p:nvSpPr>
        <p:spPr>
          <a:xfrm>
            <a:off x="5257368" y="-3695746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3200"/>
              </a:buClr>
              <a:buSzPts val="8000"/>
              <a:buFont typeface="Nunito"/>
              <a:buNone/>
            </a:pPr>
            <a:r>
              <a:rPr lang="en-US" sz="8000" b="1">
                <a:solidFill>
                  <a:srgbClr val="8E3200"/>
                </a:solidFill>
                <a:latin typeface="Nunito"/>
                <a:ea typeface="Nunito"/>
                <a:cs typeface="Nunito"/>
                <a:sym typeface="Nunito"/>
              </a:rPr>
              <a:t>At Risk</a:t>
            </a:r>
            <a:endParaRPr lang="en-US" sz="8000" b="1">
              <a:solidFill>
                <a:srgbClr val="8E32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9" name="Google Shape;759;p51"/>
          <p:cNvSpPr txBox="1"/>
          <p:nvPr/>
        </p:nvSpPr>
        <p:spPr>
          <a:xfrm>
            <a:off x="5640424" y="2693686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Upsell: Gửi khuyến mãi độc quyền</a:t>
            </a:r>
            <a:endParaRPr sz="24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"/>
              <a:buNone/>
            </a:pPr>
            <a:r>
              <a:rPr lang="en-US" sz="24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cho sản phẩm Size lớn mới sắp ra mắt</a:t>
            </a:r>
            <a:endParaRPr sz="24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0" name="Google Shape;760;p51"/>
          <p:cNvSpPr txBox="1"/>
          <p:nvPr/>
        </p:nvSpPr>
        <p:spPr>
          <a:xfrm>
            <a:off x="5640424" y="1441334"/>
            <a:ext cx="7108806" cy="16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Nunito"/>
              <a:buNone/>
            </a:pPr>
            <a:r>
              <a:rPr lang="en-US" sz="8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Loyal</a:t>
            </a:r>
            <a:endParaRPr lang="en-US" sz="8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/>
          <p:cNvPicPr preferRelativeResize="0"/>
          <p:nvPr/>
        </p:nvPicPr>
        <p:blipFill rotWithShape="1">
          <a:blip r:embed="rId1"/>
          <a:srcRect t="32235" b="17091"/>
          <a:stretch>
            <a:fillRect/>
          </a:stretch>
        </p:blipFill>
        <p:spPr>
          <a:xfrm>
            <a:off x="0" y="-753765"/>
            <a:ext cx="12406926" cy="862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-649526" y="-753765"/>
            <a:ext cx="8077200" cy="8625144"/>
          </a:xfrm>
          <a:prstGeom prst="rect">
            <a:avLst/>
          </a:prstGeom>
          <a:gradFill>
            <a:gsLst>
              <a:gs pos="0">
                <a:srgbClr val="D3DDF1">
                  <a:alpha val="0"/>
                </a:srgbClr>
              </a:gs>
              <a:gs pos="100000">
                <a:srgbClr val="000000">
                  <a:alpha val="8470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1199350" y="895015"/>
            <a:ext cx="2262305" cy="484306"/>
          </a:xfrm>
          <a:prstGeom prst="roundRect">
            <a:avLst>
              <a:gd name="adj" fmla="val 16667"/>
            </a:avLst>
          </a:prstGeom>
          <a:solidFill>
            <a:srgbClr val="ED1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6"/>
          <p:cNvSpPr txBox="1"/>
          <p:nvPr>
            <p:ph type="subTitle" idx="1"/>
          </p:nvPr>
        </p:nvSpPr>
        <p:spPr>
          <a:xfrm>
            <a:off x="1222210" y="931592"/>
            <a:ext cx="2610202" cy="48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Câu hỏi lớn !!</a:t>
            </a:r>
            <a:endParaRPr lang="en-US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1163990" y="1959470"/>
            <a:ext cx="5146936" cy="84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Tổng quan hoạt động kinh doanh </a:t>
            </a:r>
            <a:endParaRPr lang="en-US"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diễn ra như thế nào?</a:t>
            </a:r>
            <a:endParaRPr lang="en-US"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40" name="Google Shape;140;p6"/>
          <p:cNvCxnSpPr/>
          <p:nvPr/>
        </p:nvCxnSpPr>
        <p:spPr>
          <a:xfrm>
            <a:off x="908764" y="590403"/>
            <a:ext cx="0" cy="5398917"/>
          </a:xfrm>
          <a:prstGeom prst="straightConnector1">
            <a:avLst/>
          </a:prstGeom>
          <a:noFill/>
          <a:ln w="349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6"/>
          <p:cNvSpPr txBox="1"/>
          <p:nvPr/>
        </p:nvSpPr>
        <p:spPr>
          <a:xfrm>
            <a:off x="1163990" y="3343923"/>
            <a:ext cx="5146936" cy="84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Công ty có đang kết nối tốt 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với khách hàng hay không?</a:t>
            </a:r>
            <a:endParaRPr lang="en-US"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1163990" y="4766771"/>
            <a:ext cx="5146936" cy="84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Hướng đi nào để quán có thể đẩy mạnh: </a:t>
            </a: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Tìm kiếm khách hàng mới và cải thiện mối quan hệ với khách cũ</a:t>
            </a:r>
            <a:endParaRPr lang="en-US"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3" name="Google Shape;143;p6" descr="Chevron arrows with solid fill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558133" y="412928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3200"/>
        </a:solidFill>
        <a:effectLst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/>
        </p:nvSpPr>
        <p:spPr>
          <a:xfrm>
            <a:off x="977823" y="1000835"/>
            <a:ext cx="4334147" cy="141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 Vietnam Pro"/>
              <a:buNone/>
            </a:pPr>
            <a:r>
              <a:rPr lang="en-US" sz="40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KẾT QUẢ </a:t>
            </a:r>
            <a:endParaRPr lang="en-US" sz="40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 Vietnam Pro"/>
              <a:buNone/>
            </a:pPr>
            <a:r>
              <a:rPr lang="en-US" sz="40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KINH DOANH</a:t>
            </a:r>
            <a:endParaRPr lang="en-US" sz="40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6880030" y="1121383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Sản Phẩm Bán Được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en-US" sz="36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791,000 </a:t>
            </a: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sản phẩm</a:t>
            </a: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6880029" y="14688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16 Tháng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en-US" sz="36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3,000,000 </a:t>
            </a:r>
            <a:r>
              <a:rPr lang="en-US" sz="18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đô</a:t>
            </a:r>
            <a:endParaRPr lang="en-US"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6880030" y="2144804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Tổng Đơn Hàng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33</a:t>
            </a:r>
            <a:r>
              <a:rPr lang="en-US" sz="36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1,000 </a:t>
            </a:r>
            <a:r>
              <a:rPr lang="en-US" sz="18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đơn hàng</a:t>
            </a: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6880029" y="3085966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Trung Bình 1 Đơn Hàng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en-US" sz="36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Đô</a:t>
            </a: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3" name="Google Shape;153;p7"/>
          <p:cNvGrpSpPr/>
          <p:nvPr/>
        </p:nvGrpSpPr>
        <p:grpSpPr>
          <a:xfrm>
            <a:off x="1069383" y="3008450"/>
            <a:ext cx="3154680" cy="3156071"/>
            <a:chOff x="0" y="3701929"/>
            <a:chExt cx="3154680" cy="3156071"/>
          </a:xfrm>
        </p:grpSpPr>
        <p:grpSp>
          <p:nvGrpSpPr>
            <p:cNvPr id="154" name="Google Shape;154;p7"/>
            <p:cNvGrpSpPr/>
            <p:nvPr/>
          </p:nvGrpSpPr>
          <p:grpSpPr>
            <a:xfrm>
              <a:off x="0" y="3701929"/>
              <a:ext cx="3154680" cy="3156071"/>
              <a:chOff x="0" y="3701929"/>
              <a:chExt cx="3154680" cy="3156071"/>
            </a:xfrm>
          </p:grpSpPr>
          <p:sp>
            <p:nvSpPr>
              <p:cNvPr id="155" name="Google Shape;155;p7"/>
              <p:cNvSpPr/>
              <p:nvPr/>
            </p:nvSpPr>
            <p:spPr>
              <a:xfrm>
                <a:off x="0" y="3701929"/>
                <a:ext cx="3154680" cy="315607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90500" dist="38100" dir="2700000" sx="102000" sy="102000" algn="tl" rotWithShape="0">
                  <a:srgbClr val="7F7F7F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308505" y="4009284"/>
                <a:ext cx="2537669" cy="2541360"/>
              </a:xfrm>
              <a:prstGeom prst="ellipse">
                <a:avLst/>
              </a:prstGeom>
              <a:solidFill>
                <a:srgbClr val="8E3200"/>
              </a:solidFill>
              <a:ln>
                <a:noFill/>
              </a:ln>
              <a:effectLst>
                <a:outerShdw blurRad="190500" dist="38100" dir="2700000" sx="102000" sy="102000" algn="tl" rotWithShape="0">
                  <a:srgbClr val="7F7F7F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645010" y="4346279"/>
                <a:ext cx="1864657" cy="186736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190500" dist="38100" dir="2700000" sx="102000" sy="102000" algn="tl" rotWithShape="0">
                  <a:srgbClr val="7F7F7F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58" name="Google Shape;158;p7"/>
            <p:cNvSpPr/>
            <p:nvPr/>
          </p:nvSpPr>
          <p:spPr>
            <a:xfrm>
              <a:off x="964257" y="4665990"/>
              <a:ext cx="1226162" cy="1227945"/>
            </a:xfrm>
            <a:prstGeom prst="ellipse">
              <a:avLst/>
            </a:prstGeom>
            <a:solidFill>
              <a:srgbClr val="8E3200"/>
            </a:solidFill>
            <a:ln>
              <a:noFill/>
            </a:ln>
            <a:effectLst>
              <a:outerShdw blurRad="190500" dist="38100" dir="2700000" sx="102000" sy="102000" algn="tl" rotWithShape="0">
                <a:srgbClr val="7F7F7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59" name="Google Shape;159;p7" descr="Chevron arrows with solid fill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89521" y="412928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>
            <a:off x="534468" y="575125"/>
            <a:ext cx="2734512" cy="484306"/>
          </a:xfrm>
          <a:prstGeom prst="roundRect">
            <a:avLst>
              <a:gd name="adj" fmla="val 16667"/>
            </a:avLst>
          </a:prstGeom>
          <a:solidFill>
            <a:srgbClr val="ED1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534468" y="-234969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 Pro"/>
              <a:buNone/>
            </a:pPr>
            <a:r>
              <a:rPr lang="en-US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Tổng quan Doanh Thu</a:t>
            </a:r>
            <a:endParaRPr lang="en-US"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7696648" y="3262630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 Dòng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Classic Pizza </a:t>
            </a:r>
            <a:endParaRPr lang="en-US" sz="1800" b="1" i="1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đang mang lại </a:t>
            </a:r>
            <a:r>
              <a:rPr lang="en-US" sz="1800" b="1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nhiều nhất</a:t>
            </a: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lang="en-US" sz="1800" b="0" i="1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0" i="1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en-US" sz="1800" i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Size chủ đạo: L &amp; S</a:t>
            </a:r>
            <a:endParaRPr lang="en-US" sz="18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1" i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8143" y="1297338"/>
            <a:ext cx="11313938" cy="454339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534468" y="4143049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unito"/>
              <a:buNone/>
            </a:pP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Nhìn chung </a:t>
            </a: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không có </a:t>
            </a: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quá nhiều </a:t>
            </a: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chênh lệch </a:t>
            </a: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trong</a:t>
            </a: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 năm 2021.</a:t>
            </a:r>
            <a:endParaRPr lang="en-US"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Tháng 4 </a:t>
            </a: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năm 2022 có sự </a:t>
            </a: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‘Nhảy Vọt’</a:t>
            </a:r>
            <a:endParaRPr lang="en-US"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977823" y="-6751692"/>
            <a:ext cx="4334147" cy="141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 Vietnam Pro"/>
              <a:buNone/>
            </a:pPr>
            <a:r>
              <a:rPr lang="en-US" sz="40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KẾT QUẢ </a:t>
            </a:r>
            <a:endParaRPr lang="en-US" sz="40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 Vietnam Pro"/>
              <a:buNone/>
            </a:pPr>
            <a:r>
              <a:rPr lang="en-US" sz="40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KINH DOANH</a:t>
            </a:r>
            <a:endParaRPr lang="en-US" sz="40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6880030" y="-6631144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Sản Phẩm Bán Được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en-US" sz="36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791,000 </a:t>
            </a: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sản phẩm</a:t>
            </a: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6880029" y="-7737839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Doanh Thu 16 Tháng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en-US" sz="36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3,000,000 </a:t>
            </a:r>
            <a:r>
              <a:rPr lang="en-US" sz="18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đô</a:t>
            </a:r>
            <a:endParaRPr lang="en-US"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6880030" y="-5607723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Tổng Đơn Hàng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33</a:t>
            </a:r>
            <a:r>
              <a:rPr lang="en-US" sz="36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1,000 </a:t>
            </a:r>
            <a:r>
              <a:rPr lang="en-US" sz="18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đơn hàng</a:t>
            </a: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6880029" y="-4666561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</a:pP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Trung Bình 1 Đơn Hàng</a:t>
            </a:r>
            <a:endParaRPr sz="1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"/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en-US" sz="3600" b="1" i="0" u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Đô</a:t>
            </a:r>
            <a:endParaRPr sz="1800" b="1" i="0" u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4" name="Google Shape;174;p8"/>
          <p:cNvGrpSpPr/>
          <p:nvPr/>
        </p:nvGrpSpPr>
        <p:grpSpPr>
          <a:xfrm>
            <a:off x="1069383" y="-4744077"/>
            <a:ext cx="3154680" cy="3156071"/>
            <a:chOff x="1069383" y="3008450"/>
            <a:chExt cx="3154680" cy="3156071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1069383" y="3008450"/>
              <a:ext cx="3154680" cy="3156071"/>
              <a:chOff x="0" y="3701929"/>
              <a:chExt cx="3154680" cy="3156071"/>
            </a:xfrm>
          </p:grpSpPr>
          <p:grpSp>
            <p:nvGrpSpPr>
              <p:cNvPr id="176" name="Google Shape;176;p8"/>
              <p:cNvGrpSpPr/>
              <p:nvPr/>
            </p:nvGrpSpPr>
            <p:grpSpPr>
              <a:xfrm>
                <a:off x="0" y="3701929"/>
                <a:ext cx="3154680" cy="3156071"/>
                <a:chOff x="0" y="3701929"/>
                <a:chExt cx="3154680" cy="3156071"/>
              </a:xfrm>
            </p:grpSpPr>
            <p:sp>
              <p:nvSpPr>
                <p:cNvPr id="177" name="Google Shape;177;p8"/>
                <p:cNvSpPr/>
                <p:nvPr/>
              </p:nvSpPr>
              <p:spPr>
                <a:xfrm>
                  <a:off x="0" y="3701929"/>
                  <a:ext cx="3154680" cy="3156071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190500" dist="38100" dir="2700000" sx="102000" sy="102000" algn="tl" rotWithShape="0">
                    <a:srgbClr val="7F7F7F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8" name="Google Shape;178;p8"/>
                <p:cNvSpPr/>
                <p:nvPr/>
              </p:nvSpPr>
              <p:spPr>
                <a:xfrm>
                  <a:off x="308505" y="4009284"/>
                  <a:ext cx="2537669" cy="2541360"/>
                </a:xfrm>
                <a:prstGeom prst="ellipse">
                  <a:avLst/>
                </a:prstGeom>
                <a:solidFill>
                  <a:srgbClr val="8E3200"/>
                </a:solidFill>
                <a:ln>
                  <a:noFill/>
                </a:ln>
                <a:effectLst>
                  <a:outerShdw blurRad="190500" dist="38100" dir="2700000" sx="102000" sy="102000" algn="tl" rotWithShape="0">
                    <a:srgbClr val="7F7F7F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645010" y="4346279"/>
                  <a:ext cx="1864657" cy="186736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90500" dist="38100" dir="2700000" sx="102000" sy="102000" algn="tl" rotWithShape="0">
                    <a:srgbClr val="7F7F7F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80" name="Google Shape;180;p8"/>
              <p:cNvSpPr/>
              <p:nvPr/>
            </p:nvSpPr>
            <p:spPr>
              <a:xfrm>
                <a:off x="964257" y="4665990"/>
                <a:ext cx="1226162" cy="1227945"/>
              </a:xfrm>
              <a:prstGeom prst="ellipse">
                <a:avLst/>
              </a:prstGeom>
              <a:solidFill>
                <a:srgbClr val="8E3200"/>
              </a:solidFill>
              <a:ln>
                <a:noFill/>
              </a:ln>
              <a:effectLst>
                <a:outerShdw blurRad="190500" dist="38100" dir="2700000" sx="102000" sy="102000" algn="tl" rotWithShape="0">
                  <a:srgbClr val="7F7F7F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pic>
          <p:nvPicPr>
            <p:cNvPr id="181" name="Google Shape;181;p8" descr="Chevron arrows with solid fill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89521" y="4129283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2319883" y="575137"/>
            <a:ext cx="11210844" cy="378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>
            <a:off x="534468" y="575125"/>
            <a:ext cx="2734512" cy="484306"/>
          </a:xfrm>
          <a:prstGeom prst="roundRect">
            <a:avLst>
              <a:gd name="adj" fmla="val 16667"/>
            </a:avLst>
          </a:prstGeom>
          <a:solidFill>
            <a:srgbClr val="ED1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8" name="Google Shape;188;p9"/>
          <p:cNvSpPr txBox="1"/>
          <p:nvPr/>
        </p:nvSpPr>
        <p:spPr>
          <a:xfrm>
            <a:off x="534468" y="-234969"/>
            <a:ext cx="9561799" cy="122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 Pro"/>
              <a:buNone/>
            </a:pPr>
            <a:r>
              <a:rPr lang="en-US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Tổng quan Doanh Thu</a:t>
            </a:r>
            <a:endParaRPr lang="en-US"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534468" y="5526446"/>
            <a:ext cx="11123064" cy="54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unito"/>
              <a:buNone/>
            </a:pP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Các cửa hàng đóng góp tỷ trọng giống nhau</a:t>
            </a:r>
            <a:endParaRPr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0" name="Google Shape;190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46689" y="1538799"/>
            <a:ext cx="11210843" cy="378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448288" y="1297338"/>
            <a:ext cx="11313938" cy="45433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 txBox="1"/>
          <p:nvPr/>
        </p:nvSpPr>
        <p:spPr>
          <a:xfrm>
            <a:off x="13574613" y="4143049"/>
            <a:ext cx="11926957" cy="22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unito"/>
              <a:buNone/>
            </a:pP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Nhìn chung </a:t>
            </a: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không có </a:t>
            </a: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quá nhiều </a:t>
            </a: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chênh lệch </a:t>
            </a: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trong</a:t>
            </a: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 năm 2021.</a:t>
            </a:r>
            <a:endParaRPr lang="en-US"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unito"/>
              <a:buNone/>
            </a:pP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Tháng 4 </a:t>
            </a:r>
            <a:r>
              <a:rPr lang="en-US" sz="1800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năm 2022 có sự </a:t>
            </a:r>
            <a:r>
              <a:rPr lang="en-US" sz="1800" b="1">
                <a:solidFill>
                  <a:srgbClr val="0C0C0C"/>
                </a:solidFill>
                <a:latin typeface="Nunito"/>
                <a:ea typeface="Nunito"/>
                <a:cs typeface="Nunito"/>
                <a:sym typeface="Nunito"/>
              </a:rPr>
              <a:t>‘Nhảy Vọt’</a:t>
            </a:r>
            <a:endParaRPr lang="en-US" sz="1800" b="1">
              <a:solidFill>
                <a:srgbClr val="0C0C0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6365</Words>
  <Application>WPS Presentation</Application>
  <PresentationFormat/>
  <Paragraphs>569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Arial</vt:lpstr>
      <vt:lpstr>SimSun</vt:lpstr>
      <vt:lpstr>Wingdings</vt:lpstr>
      <vt:lpstr>Arial</vt:lpstr>
      <vt:lpstr>Calibri</vt:lpstr>
      <vt:lpstr>Be Vietnam Pro</vt:lpstr>
      <vt:lpstr>Nunito</vt:lpstr>
      <vt:lpstr>Microsoft YaHei</vt:lpstr>
      <vt:lpstr>Arial Unicode MS</vt:lpstr>
      <vt:lpstr>Be Vietnam Pro Black</vt:lpstr>
      <vt:lpstr>office theme</vt:lpstr>
      <vt:lpstr>TINH HOA HỘI TỤ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DOANH THU SẢN PHẨM</vt:lpstr>
      <vt:lpstr>DOANH THU SẢN PHẨM</vt:lpstr>
      <vt:lpstr>PowerPoint 演示文稿</vt:lpstr>
      <vt:lpstr>5.5% chênh lệch giá!</vt:lpstr>
      <vt:lpstr>5.5% chênh lệch giá!</vt:lpstr>
      <vt:lpstr>PowerPoint 演示文稿</vt:lpstr>
      <vt:lpstr>PowerPoint 演示文稿</vt:lpstr>
      <vt:lpstr>PowerPoint 演示文稿</vt:lpstr>
      <vt:lpstr>0.25% </vt:lpstr>
      <vt:lpstr>OFFER </vt:lpstr>
      <vt:lpstr>2250 </vt:lpstr>
      <vt:lpstr>43.4%  Female</vt:lpstr>
      <vt:lpstr>Older Millennials 1980 - 1989 </vt:lpstr>
      <vt:lpstr>Older Millennials 1980 - 1989 </vt:lpstr>
      <vt:lpstr>PowerPoint 演示文稿</vt:lpstr>
      <vt:lpstr>8.43% </vt:lpstr>
      <vt:lpstr>GEN Z</vt:lpstr>
      <vt:lpstr>1.44</vt:lpstr>
      <vt:lpstr>PowerPoint 演示文稿</vt:lpstr>
      <vt:lpstr> GIỐNG NHAU</vt:lpstr>
      <vt:lpstr>PowerPoint 演示文稿</vt:lpstr>
      <vt:lpstr>PowerPoint 演示文稿</vt:lpstr>
      <vt:lpstr>Insight</vt:lpstr>
      <vt:lpstr>PowerPoint 演示文稿</vt:lpstr>
      <vt:lpstr>PowerPoint 演示文稿</vt:lpstr>
      <vt:lpstr>Offer</vt:lpstr>
      <vt:lpstr>PowerPoint 演示文稿</vt:lpstr>
      <vt:lpstr>Insight</vt:lpstr>
      <vt:lpstr>Offer</vt:lpstr>
      <vt:lpstr>Offer</vt:lpstr>
      <vt:lpstr>Offer</vt:lpstr>
      <vt:lpstr>CLV</vt:lpstr>
      <vt:lpstr>CLV </vt:lpstr>
      <vt:lpstr>CLV </vt:lpstr>
      <vt:lpstr>CLV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 Shop</dc:title>
  <dc:creator>HP</dc:creator>
  <cp:lastModifiedBy>ASUS</cp:lastModifiedBy>
  <cp:revision>1</cp:revision>
  <dcterms:created xsi:type="dcterms:W3CDTF">2023-11-02T02:01:42Z</dcterms:created>
  <dcterms:modified xsi:type="dcterms:W3CDTF">2023-11-02T02:01:44Z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